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807" autoAdjust="0"/>
  </p:normalViewPr>
  <p:slideViewPr>
    <p:cSldViewPr>
      <p:cViewPr varScale="1">
        <p:scale>
          <a:sx n="124" d="100"/>
          <a:sy n="124" d="100"/>
        </p:scale>
        <p:origin x="182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3B4987-56FA-5D41-8DDA-E3DD785517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6EF1B3-E3C5-CF43-90DD-19DC78909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AEDA1-F96E-164B-AA5E-0A9689A6FAB0}" type="datetimeFigureOut">
              <a:rPr lang="en-US" smtClean="0"/>
              <a:t>3/1/19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983F84-FDDF-6F40-92BC-FBDAEE66BF4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7BB1C6-B9A6-2E43-9004-23200FEE1A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A189-9F8E-6346-9955-929243030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5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3/1/19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3/1/19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3/1/19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3/1/19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3/1/19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3/1/19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3/1/19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FF"/>
                </a:solidFill>
              </a:rPr>
              <a:t>Starting Problem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Supersonic </a:t>
            </a:r>
            <a:r>
              <a:rPr lang="en-US" dirty="0" err="1"/>
              <a:t>Windtunnels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5344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supersonic wind tunnels, closed circuit tunnel requires less power to operate then open tunnels</a:t>
            </a:r>
          </a:p>
          <a:p>
            <a:pPr lvl="1"/>
            <a:r>
              <a:rPr lang="en-US" dirty="0"/>
              <a:t>Do not have to accelerate flow as much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Use two CD nozzles (really nozzle and diffuser)</a:t>
            </a:r>
          </a:p>
          <a:p>
            <a:pPr lvl="1"/>
            <a:r>
              <a:rPr lang="en-US" dirty="0"/>
              <a:t>Need subsonic flow (compressors)</a:t>
            </a:r>
          </a:p>
          <a:p>
            <a:pPr lvl="1"/>
            <a:r>
              <a:rPr lang="en-US" dirty="0"/>
              <a:t>Less P</a:t>
            </a:r>
            <a:r>
              <a:rPr lang="en-US" baseline="-25000" dirty="0"/>
              <a:t>o</a:t>
            </a:r>
            <a:r>
              <a:rPr lang="en-US" dirty="0"/>
              <a:t> loss than using shock to get subsonic flow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6" name="Group 2270"/>
          <p:cNvGrpSpPr>
            <a:grpSpLocks/>
          </p:cNvGrpSpPr>
          <p:nvPr/>
        </p:nvGrpSpPr>
        <p:grpSpPr bwMode="auto">
          <a:xfrm>
            <a:off x="1364513" y="2844800"/>
            <a:ext cx="6134100" cy="2193925"/>
            <a:chOff x="1192" y="2098"/>
            <a:chExt cx="3864" cy="1382"/>
          </a:xfrm>
        </p:grpSpPr>
        <p:grpSp>
          <p:nvGrpSpPr>
            <p:cNvPr id="7" name="Group 2254"/>
            <p:cNvGrpSpPr>
              <a:grpSpLocks/>
            </p:cNvGrpSpPr>
            <p:nvPr/>
          </p:nvGrpSpPr>
          <p:grpSpPr bwMode="auto">
            <a:xfrm>
              <a:off x="1192" y="2098"/>
              <a:ext cx="3816" cy="1382"/>
              <a:chOff x="1816" y="2554"/>
              <a:chExt cx="3816" cy="1382"/>
            </a:xfrm>
          </p:grpSpPr>
          <p:grpSp>
            <p:nvGrpSpPr>
              <p:cNvPr id="12" name="Group 2250"/>
              <p:cNvGrpSpPr>
                <a:grpSpLocks/>
              </p:cNvGrpSpPr>
              <p:nvPr/>
            </p:nvGrpSpPr>
            <p:grpSpPr bwMode="auto">
              <a:xfrm>
                <a:off x="2394" y="2554"/>
                <a:ext cx="2686" cy="593"/>
                <a:chOff x="2394" y="2554"/>
                <a:chExt cx="2686" cy="593"/>
              </a:xfrm>
            </p:grpSpPr>
            <p:grpSp>
              <p:nvGrpSpPr>
                <p:cNvPr id="16" name="Group 2245"/>
                <p:cNvGrpSpPr>
                  <a:grpSpLocks/>
                </p:cNvGrpSpPr>
                <p:nvPr/>
              </p:nvGrpSpPr>
              <p:grpSpPr bwMode="auto">
                <a:xfrm>
                  <a:off x="2394" y="2554"/>
                  <a:ext cx="1654" cy="593"/>
                  <a:chOff x="3370" y="1838"/>
                  <a:chExt cx="1654" cy="593"/>
                </a:xfrm>
              </p:grpSpPr>
              <p:grpSp>
                <p:nvGrpSpPr>
                  <p:cNvPr id="24" name="Group 2231"/>
                  <p:cNvGrpSpPr>
                    <a:grpSpLocks/>
                  </p:cNvGrpSpPr>
                  <p:nvPr/>
                </p:nvGrpSpPr>
                <p:grpSpPr bwMode="auto">
                  <a:xfrm>
                    <a:off x="4400" y="1843"/>
                    <a:ext cx="624" cy="584"/>
                    <a:chOff x="4376" y="1840"/>
                    <a:chExt cx="968" cy="584"/>
                  </a:xfrm>
                </p:grpSpPr>
                <p:sp>
                  <p:nvSpPr>
                    <p:cNvPr id="32" name="Line 22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2424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" name="Line 22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1840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5" name="Group 2237"/>
                  <p:cNvGrpSpPr>
                    <a:grpSpLocks/>
                  </p:cNvGrpSpPr>
                  <p:nvPr/>
                </p:nvGrpSpPr>
                <p:grpSpPr bwMode="auto">
                  <a:xfrm>
                    <a:off x="3370" y="1838"/>
                    <a:ext cx="1030" cy="593"/>
                    <a:chOff x="3370" y="1838"/>
                    <a:chExt cx="1030" cy="593"/>
                  </a:xfrm>
                </p:grpSpPr>
                <p:grpSp>
                  <p:nvGrpSpPr>
                    <p:cNvPr id="26" name="Group 22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2156"/>
                      <a:ext cx="1030" cy="275"/>
                      <a:chOff x="3370" y="2156"/>
                      <a:chExt cx="1030" cy="275"/>
                    </a:xfrm>
                  </p:grpSpPr>
                  <p:sp>
                    <p:nvSpPr>
                      <p:cNvPr id="30" name="Freeform 22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1" name="Freeform 22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7" name="Group 22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1838"/>
                      <a:ext cx="1030" cy="275"/>
                      <a:chOff x="3370" y="1838"/>
                      <a:chExt cx="1030" cy="275"/>
                    </a:xfrm>
                  </p:grpSpPr>
                  <p:sp>
                    <p:nvSpPr>
                      <p:cNvPr id="28" name="Freeform 2234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70" y="1838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9" name="Freeform 2235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82" y="1839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7" name="Group 2249"/>
                <p:cNvGrpSpPr>
                  <a:grpSpLocks/>
                </p:cNvGrpSpPr>
                <p:nvPr/>
              </p:nvGrpSpPr>
              <p:grpSpPr bwMode="auto">
                <a:xfrm>
                  <a:off x="4050" y="2556"/>
                  <a:ext cx="1030" cy="591"/>
                  <a:chOff x="4050" y="2556"/>
                  <a:chExt cx="1030" cy="591"/>
                </a:xfrm>
              </p:grpSpPr>
              <p:grpSp>
                <p:nvGrpSpPr>
                  <p:cNvPr id="18" name="Group 2239"/>
                  <p:cNvGrpSpPr>
                    <a:grpSpLocks/>
                  </p:cNvGrpSpPr>
                  <p:nvPr/>
                </p:nvGrpSpPr>
                <p:grpSpPr bwMode="auto">
                  <a:xfrm flipH="1">
                    <a:off x="4050" y="2900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2" name="Freeform 2240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" name="Freeform 2241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9" name="Group 2246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4050" y="2556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0" name="Freeform 2247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" name="Freeform 2248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3" name="Group 2253"/>
              <p:cNvGrpSpPr>
                <a:grpSpLocks/>
              </p:cNvGrpSpPr>
              <p:nvPr/>
            </p:nvGrpSpPr>
            <p:grpSpPr bwMode="auto">
              <a:xfrm>
                <a:off x="1816" y="2648"/>
                <a:ext cx="3816" cy="1288"/>
                <a:chOff x="1816" y="2648"/>
                <a:chExt cx="3816" cy="1288"/>
              </a:xfrm>
            </p:grpSpPr>
            <p:sp>
              <p:nvSpPr>
                <p:cNvPr id="14" name="Freeform 2251"/>
                <p:cNvSpPr>
                  <a:spLocks/>
                </p:cNvSpPr>
                <p:nvPr/>
              </p:nvSpPr>
              <p:spPr bwMode="auto">
                <a:xfrm>
                  <a:off x="1816" y="2648"/>
                  <a:ext cx="3816" cy="1288"/>
                </a:xfrm>
                <a:custGeom>
                  <a:avLst/>
                  <a:gdLst>
                    <a:gd name="T0" fmla="*/ 3248 w 3816"/>
                    <a:gd name="T1" fmla="*/ 0 h 1288"/>
                    <a:gd name="T2" fmla="*/ 3816 w 3816"/>
                    <a:gd name="T3" fmla="*/ 0 h 1288"/>
                    <a:gd name="T4" fmla="*/ 3816 w 3816"/>
                    <a:gd name="T5" fmla="*/ 1288 h 1288"/>
                    <a:gd name="T6" fmla="*/ 0 w 3816"/>
                    <a:gd name="T7" fmla="*/ 1288 h 1288"/>
                    <a:gd name="T8" fmla="*/ 0 w 3816"/>
                    <a:gd name="T9" fmla="*/ 16 h 1288"/>
                    <a:gd name="T10" fmla="*/ 600 w 3816"/>
                    <a:gd name="T11" fmla="*/ 16 h 1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816" h="1288">
                      <a:moveTo>
                        <a:pt x="3248" y="0"/>
                      </a:moveTo>
                      <a:lnTo>
                        <a:pt x="3816" y="0"/>
                      </a:lnTo>
                      <a:lnTo>
                        <a:pt x="3816" y="1288"/>
                      </a:lnTo>
                      <a:lnTo>
                        <a:pt x="0" y="1288"/>
                      </a:lnTo>
                      <a:lnTo>
                        <a:pt x="0" y="16"/>
                      </a:lnTo>
                      <a:lnTo>
                        <a:pt x="600" y="16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" name="Freeform 2252"/>
                <p:cNvSpPr>
                  <a:spLocks/>
                </p:cNvSpPr>
                <p:nvPr/>
              </p:nvSpPr>
              <p:spPr bwMode="auto">
                <a:xfrm>
                  <a:off x="2248" y="3032"/>
                  <a:ext cx="2952" cy="504"/>
                </a:xfrm>
                <a:custGeom>
                  <a:avLst/>
                  <a:gdLst>
                    <a:gd name="T0" fmla="*/ 152 w 2952"/>
                    <a:gd name="T1" fmla="*/ 0 h 504"/>
                    <a:gd name="T2" fmla="*/ 0 w 2952"/>
                    <a:gd name="T3" fmla="*/ 0 h 504"/>
                    <a:gd name="T4" fmla="*/ 0 w 2952"/>
                    <a:gd name="T5" fmla="*/ 504 h 504"/>
                    <a:gd name="T6" fmla="*/ 2952 w 2952"/>
                    <a:gd name="T7" fmla="*/ 504 h 504"/>
                    <a:gd name="T8" fmla="*/ 2952 w 2952"/>
                    <a:gd name="T9" fmla="*/ 8 h 504"/>
                    <a:gd name="T10" fmla="*/ 2816 w 2952"/>
                    <a:gd name="T11" fmla="*/ 8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2" h="504">
                      <a:moveTo>
                        <a:pt x="152" y="0"/>
                      </a:moveTo>
                      <a:lnTo>
                        <a:pt x="0" y="0"/>
                      </a:lnTo>
                      <a:lnTo>
                        <a:pt x="0" y="504"/>
                      </a:lnTo>
                      <a:lnTo>
                        <a:pt x="2952" y="504"/>
                      </a:lnTo>
                      <a:lnTo>
                        <a:pt x="2952" y="8"/>
                      </a:lnTo>
                      <a:lnTo>
                        <a:pt x="2816" y="8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" name="Text Box 2255"/>
            <p:cNvSpPr txBox="1">
              <a:spLocks noChangeArrowheads="1"/>
            </p:cNvSpPr>
            <p:nvPr/>
          </p:nvSpPr>
          <p:spPr bwMode="auto">
            <a:xfrm>
              <a:off x="2824" y="2256"/>
              <a:ext cx="56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M&gt;1</a:t>
              </a:r>
            </a:p>
          </p:txBody>
        </p:sp>
        <p:sp>
          <p:nvSpPr>
            <p:cNvPr id="9" name="Text Box 2256"/>
            <p:cNvSpPr txBox="1">
              <a:spLocks noChangeArrowheads="1"/>
            </p:cNvSpPr>
            <p:nvPr/>
          </p:nvSpPr>
          <p:spPr bwMode="auto">
            <a:xfrm>
              <a:off x="1288" y="2264"/>
              <a:ext cx="56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M&lt;1</a:t>
              </a:r>
            </a:p>
          </p:txBody>
        </p:sp>
        <p:sp>
          <p:nvSpPr>
            <p:cNvPr id="10" name="Text Box 2257"/>
            <p:cNvSpPr txBox="1">
              <a:spLocks noChangeArrowheads="1"/>
            </p:cNvSpPr>
            <p:nvPr/>
          </p:nvSpPr>
          <p:spPr bwMode="auto">
            <a:xfrm>
              <a:off x="4496" y="2264"/>
              <a:ext cx="560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/>
                <a:t>M&lt;1</a:t>
              </a:r>
            </a:p>
          </p:txBody>
        </p:sp>
        <p:sp>
          <p:nvSpPr>
            <p:cNvPr id="11" name="Text Box 2260"/>
            <p:cNvSpPr txBox="1">
              <a:spLocks noChangeArrowheads="1"/>
            </p:cNvSpPr>
            <p:nvPr/>
          </p:nvSpPr>
          <p:spPr bwMode="auto">
            <a:xfrm>
              <a:off x="2592" y="2664"/>
              <a:ext cx="11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Test Section</a:t>
              </a:r>
            </a:p>
          </p:txBody>
        </p:sp>
      </p:grpSp>
      <p:grpSp>
        <p:nvGrpSpPr>
          <p:cNvPr id="34" name="Group 2271"/>
          <p:cNvGrpSpPr>
            <a:grpSpLocks/>
          </p:cNvGrpSpPr>
          <p:nvPr/>
        </p:nvGrpSpPr>
        <p:grpSpPr bwMode="auto">
          <a:xfrm>
            <a:off x="2578951" y="2476500"/>
            <a:ext cx="3752850" cy="2887663"/>
            <a:chOff x="1957" y="1866"/>
            <a:chExt cx="2364" cy="1819"/>
          </a:xfrm>
        </p:grpSpPr>
        <p:sp>
          <p:nvSpPr>
            <p:cNvPr id="35" name="Rectangle 2272" descr="Dark upward diagonal"/>
            <p:cNvSpPr>
              <a:spLocks noChangeArrowheads="1"/>
            </p:cNvSpPr>
            <p:nvPr/>
          </p:nvSpPr>
          <p:spPr bwMode="auto">
            <a:xfrm>
              <a:off x="2844" y="3088"/>
              <a:ext cx="600" cy="376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2273"/>
            <p:cNvSpPr txBox="1">
              <a:spLocks noChangeArrowheads="1"/>
            </p:cNvSpPr>
            <p:nvPr/>
          </p:nvSpPr>
          <p:spPr bwMode="auto">
            <a:xfrm>
              <a:off x="2592" y="3416"/>
              <a:ext cx="110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/>
                <a:t>Compressor</a:t>
              </a:r>
            </a:p>
          </p:txBody>
        </p:sp>
        <p:sp>
          <p:nvSpPr>
            <p:cNvPr id="37" name="Rectangle 2274"/>
            <p:cNvSpPr>
              <a:spLocks noChangeArrowheads="1"/>
            </p:cNvSpPr>
            <p:nvPr/>
          </p:nvSpPr>
          <p:spPr bwMode="auto">
            <a:xfrm>
              <a:off x="1957" y="1866"/>
              <a:ext cx="61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>
                  <a:solidFill>
                    <a:srgbClr val="993300"/>
                  </a:solidFill>
                </a:rPr>
                <a:t>Nozzle</a:t>
              </a:r>
            </a:p>
          </p:txBody>
        </p:sp>
        <p:sp>
          <p:nvSpPr>
            <p:cNvPr id="38" name="Rectangle 2275"/>
            <p:cNvSpPr>
              <a:spLocks noChangeArrowheads="1"/>
            </p:cNvSpPr>
            <p:nvPr/>
          </p:nvSpPr>
          <p:spPr bwMode="auto">
            <a:xfrm>
              <a:off x="3618" y="1874"/>
              <a:ext cx="703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>
                  <a:solidFill>
                    <a:srgbClr val="003399"/>
                  </a:solidFill>
                </a:rPr>
                <a:t>Diffuser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488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409" y="990600"/>
            <a:ext cx="4419601" cy="38099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What happens during tunnel startup</a:t>
            </a:r>
          </a:p>
          <a:p>
            <a:pPr lvl="1"/>
            <a:r>
              <a:rPr lang="en-US" dirty="0"/>
              <a:t>No initial velocity</a:t>
            </a:r>
          </a:p>
          <a:p>
            <a:pPr lvl="1"/>
            <a:r>
              <a:rPr lang="en-US" dirty="0"/>
              <a:t>Pressure uniform throughout tunnel</a:t>
            </a:r>
          </a:p>
          <a:p>
            <a:pPr lvl="1"/>
            <a:r>
              <a:rPr lang="en-US" dirty="0"/>
              <a:t>Start tunnel by changing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using compressor</a:t>
            </a:r>
          </a:p>
          <a:p>
            <a:r>
              <a:rPr lang="en-US" dirty="0"/>
              <a:t>As raise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, start with subsonic flow everywhere</a:t>
            </a:r>
          </a:p>
          <a:p>
            <a:pPr lvl="1"/>
            <a:r>
              <a:rPr lang="en-US" dirty="0"/>
              <a:t>Eventually reach M=1 at 1</a:t>
            </a:r>
            <a:r>
              <a:rPr lang="en-US" baseline="30000" dirty="0"/>
              <a:t>st</a:t>
            </a:r>
            <a:r>
              <a:rPr lang="en-US" dirty="0"/>
              <a:t> throat (if A</a:t>
            </a:r>
            <a:r>
              <a:rPr lang="en-US" baseline="-25000" dirty="0"/>
              <a:t>t1</a:t>
            </a:r>
            <a:r>
              <a:rPr lang="en-US" dirty="0"/>
              <a:t>≤A</a:t>
            </a:r>
            <a:r>
              <a:rPr lang="en-US" baseline="-25000" dirty="0"/>
              <a:t>t2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7" name="Group 71"/>
          <p:cNvGrpSpPr>
            <a:grpSpLocks/>
          </p:cNvGrpSpPr>
          <p:nvPr/>
        </p:nvGrpSpPr>
        <p:grpSpPr bwMode="auto">
          <a:xfrm>
            <a:off x="4486275" y="1286583"/>
            <a:ext cx="4657725" cy="1779587"/>
            <a:chOff x="3242" y="1131"/>
            <a:chExt cx="2934" cy="1121"/>
          </a:xfrm>
        </p:grpSpPr>
        <p:grpSp>
          <p:nvGrpSpPr>
            <p:cNvPr id="8" name="Group 4"/>
            <p:cNvGrpSpPr>
              <a:grpSpLocks/>
            </p:cNvGrpSpPr>
            <p:nvPr/>
          </p:nvGrpSpPr>
          <p:grpSpPr bwMode="auto">
            <a:xfrm>
              <a:off x="3253" y="1131"/>
              <a:ext cx="2881" cy="914"/>
              <a:chOff x="1816" y="2554"/>
              <a:chExt cx="3816" cy="1382"/>
            </a:xfrm>
          </p:grpSpPr>
          <p:grpSp>
            <p:nvGrpSpPr>
              <p:cNvPr id="15" name="Group 5"/>
              <p:cNvGrpSpPr>
                <a:grpSpLocks/>
              </p:cNvGrpSpPr>
              <p:nvPr/>
            </p:nvGrpSpPr>
            <p:grpSpPr bwMode="auto">
              <a:xfrm>
                <a:off x="2394" y="2554"/>
                <a:ext cx="2686" cy="593"/>
                <a:chOff x="2394" y="2554"/>
                <a:chExt cx="2686" cy="593"/>
              </a:xfrm>
            </p:grpSpPr>
            <p:grpSp>
              <p:nvGrpSpPr>
                <p:cNvPr id="19" name="Group 6"/>
                <p:cNvGrpSpPr>
                  <a:grpSpLocks/>
                </p:cNvGrpSpPr>
                <p:nvPr/>
              </p:nvGrpSpPr>
              <p:grpSpPr bwMode="auto">
                <a:xfrm>
                  <a:off x="2394" y="2554"/>
                  <a:ext cx="1654" cy="593"/>
                  <a:chOff x="3370" y="1838"/>
                  <a:chExt cx="1654" cy="593"/>
                </a:xfrm>
              </p:grpSpPr>
              <p:grpSp>
                <p:nvGrpSpPr>
                  <p:cNvPr id="27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4400" y="1843"/>
                    <a:ext cx="624" cy="584"/>
                    <a:chOff x="4376" y="1840"/>
                    <a:chExt cx="968" cy="584"/>
                  </a:xfrm>
                </p:grpSpPr>
                <p:sp>
                  <p:nvSpPr>
                    <p:cNvPr id="35" name="Line 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2424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" name="Line 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1840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8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3370" y="1838"/>
                    <a:ext cx="1030" cy="593"/>
                    <a:chOff x="3370" y="1838"/>
                    <a:chExt cx="1030" cy="593"/>
                  </a:xfrm>
                </p:grpSpPr>
                <p:grpSp>
                  <p:nvGrpSpPr>
                    <p:cNvPr id="29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2156"/>
                      <a:ext cx="1030" cy="275"/>
                      <a:chOff x="3370" y="2156"/>
                      <a:chExt cx="1030" cy="275"/>
                    </a:xfrm>
                  </p:grpSpPr>
                  <p:sp>
                    <p:nvSpPr>
                      <p:cNvPr id="33" name="Freeform 1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4" name="Freeform 1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30" name="Group 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1838"/>
                      <a:ext cx="1030" cy="275"/>
                      <a:chOff x="3370" y="1838"/>
                      <a:chExt cx="1030" cy="275"/>
                    </a:xfrm>
                  </p:grpSpPr>
                  <p:sp>
                    <p:nvSpPr>
                      <p:cNvPr id="31" name="Freeform 15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70" y="1838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2" name="Freeform 16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82" y="1839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20" name="Group 17"/>
                <p:cNvGrpSpPr>
                  <a:grpSpLocks/>
                </p:cNvGrpSpPr>
                <p:nvPr/>
              </p:nvGrpSpPr>
              <p:grpSpPr bwMode="auto">
                <a:xfrm>
                  <a:off x="4050" y="2556"/>
                  <a:ext cx="1030" cy="591"/>
                  <a:chOff x="4050" y="2556"/>
                  <a:chExt cx="1030" cy="591"/>
                </a:xfrm>
              </p:grpSpPr>
              <p:grpSp>
                <p:nvGrpSpPr>
                  <p:cNvPr id="21" name="Group 18"/>
                  <p:cNvGrpSpPr>
                    <a:grpSpLocks/>
                  </p:cNvGrpSpPr>
                  <p:nvPr/>
                </p:nvGrpSpPr>
                <p:grpSpPr bwMode="auto">
                  <a:xfrm flipH="1">
                    <a:off x="4050" y="2900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5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2" name="Group 21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4050" y="2556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3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4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6" name="Group 24"/>
              <p:cNvGrpSpPr>
                <a:grpSpLocks/>
              </p:cNvGrpSpPr>
              <p:nvPr/>
            </p:nvGrpSpPr>
            <p:grpSpPr bwMode="auto">
              <a:xfrm>
                <a:off x="1816" y="2648"/>
                <a:ext cx="3816" cy="1288"/>
                <a:chOff x="1816" y="2648"/>
                <a:chExt cx="3816" cy="1288"/>
              </a:xfrm>
            </p:grpSpPr>
            <p:sp>
              <p:nvSpPr>
                <p:cNvPr id="17" name="Freeform 25"/>
                <p:cNvSpPr>
                  <a:spLocks/>
                </p:cNvSpPr>
                <p:nvPr/>
              </p:nvSpPr>
              <p:spPr bwMode="auto">
                <a:xfrm>
                  <a:off x="1816" y="2648"/>
                  <a:ext cx="3816" cy="1288"/>
                </a:xfrm>
                <a:custGeom>
                  <a:avLst/>
                  <a:gdLst>
                    <a:gd name="T0" fmla="*/ 3248 w 3816"/>
                    <a:gd name="T1" fmla="*/ 0 h 1288"/>
                    <a:gd name="T2" fmla="*/ 3816 w 3816"/>
                    <a:gd name="T3" fmla="*/ 0 h 1288"/>
                    <a:gd name="T4" fmla="*/ 3816 w 3816"/>
                    <a:gd name="T5" fmla="*/ 1288 h 1288"/>
                    <a:gd name="T6" fmla="*/ 0 w 3816"/>
                    <a:gd name="T7" fmla="*/ 1288 h 1288"/>
                    <a:gd name="T8" fmla="*/ 0 w 3816"/>
                    <a:gd name="T9" fmla="*/ 16 h 1288"/>
                    <a:gd name="T10" fmla="*/ 600 w 3816"/>
                    <a:gd name="T11" fmla="*/ 16 h 1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816" h="1288">
                      <a:moveTo>
                        <a:pt x="3248" y="0"/>
                      </a:moveTo>
                      <a:lnTo>
                        <a:pt x="3816" y="0"/>
                      </a:lnTo>
                      <a:lnTo>
                        <a:pt x="3816" y="1288"/>
                      </a:lnTo>
                      <a:lnTo>
                        <a:pt x="0" y="1288"/>
                      </a:lnTo>
                      <a:lnTo>
                        <a:pt x="0" y="16"/>
                      </a:lnTo>
                      <a:lnTo>
                        <a:pt x="600" y="16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Freeform 26"/>
                <p:cNvSpPr>
                  <a:spLocks/>
                </p:cNvSpPr>
                <p:nvPr/>
              </p:nvSpPr>
              <p:spPr bwMode="auto">
                <a:xfrm>
                  <a:off x="2248" y="3032"/>
                  <a:ext cx="2952" cy="504"/>
                </a:xfrm>
                <a:custGeom>
                  <a:avLst/>
                  <a:gdLst>
                    <a:gd name="T0" fmla="*/ 152 w 2952"/>
                    <a:gd name="T1" fmla="*/ 0 h 504"/>
                    <a:gd name="T2" fmla="*/ 0 w 2952"/>
                    <a:gd name="T3" fmla="*/ 0 h 504"/>
                    <a:gd name="T4" fmla="*/ 0 w 2952"/>
                    <a:gd name="T5" fmla="*/ 504 h 504"/>
                    <a:gd name="T6" fmla="*/ 2952 w 2952"/>
                    <a:gd name="T7" fmla="*/ 504 h 504"/>
                    <a:gd name="T8" fmla="*/ 2952 w 2952"/>
                    <a:gd name="T9" fmla="*/ 8 h 504"/>
                    <a:gd name="T10" fmla="*/ 2816 w 2952"/>
                    <a:gd name="T11" fmla="*/ 8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2" h="504">
                      <a:moveTo>
                        <a:pt x="152" y="0"/>
                      </a:moveTo>
                      <a:lnTo>
                        <a:pt x="0" y="0"/>
                      </a:lnTo>
                      <a:lnTo>
                        <a:pt x="0" y="504"/>
                      </a:lnTo>
                      <a:lnTo>
                        <a:pt x="2952" y="504"/>
                      </a:lnTo>
                      <a:lnTo>
                        <a:pt x="2952" y="8"/>
                      </a:lnTo>
                      <a:lnTo>
                        <a:pt x="2816" y="8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9" name="Text Box 27"/>
            <p:cNvSpPr txBox="1">
              <a:spLocks noChangeArrowheads="1"/>
            </p:cNvSpPr>
            <p:nvPr/>
          </p:nvSpPr>
          <p:spPr bwMode="auto">
            <a:xfrm>
              <a:off x="4484" y="1235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M&lt;1</a:t>
              </a:r>
            </a:p>
          </p:txBody>
        </p:sp>
        <p:sp>
          <p:nvSpPr>
            <p:cNvPr id="10" name="Text Box 28"/>
            <p:cNvSpPr txBox="1">
              <a:spLocks noChangeArrowheads="1"/>
            </p:cNvSpPr>
            <p:nvPr/>
          </p:nvSpPr>
          <p:spPr bwMode="auto">
            <a:xfrm>
              <a:off x="3242" y="1240"/>
              <a:ext cx="4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o</a:t>
              </a:r>
            </a:p>
          </p:txBody>
        </p:sp>
        <p:sp>
          <p:nvSpPr>
            <p:cNvPr id="11" name="Text Box 29"/>
            <p:cNvSpPr txBox="1">
              <a:spLocks noChangeArrowheads="1"/>
            </p:cNvSpPr>
            <p:nvPr/>
          </p:nvSpPr>
          <p:spPr bwMode="auto">
            <a:xfrm>
              <a:off x="5753" y="1224"/>
              <a:ext cx="4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</a:t>
              </a:r>
            </a:p>
          </p:txBody>
        </p:sp>
        <p:sp>
          <p:nvSpPr>
            <p:cNvPr id="12" name="Rectangle 30" descr="Dark upward diagonal"/>
            <p:cNvSpPr>
              <a:spLocks noChangeArrowheads="1"/>
            </p:cNvSpPr>
            <p:nvPr/>
          </p:nvSpPr>
          <p:spPr bwMode="auto">
            <a:xfrm>
              <a:off x="4500" y="1786"/>
              <a:ext cx="452" cy="248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31"/>
            <p:cNvSpPr txBox="1">
              <a:spLocks noChangeArrowheads="1"/>
            </p:cNvSpPr>
            <p:nvPr/>
          </p:nvSpPr>
          <p:spPr bwMode="auto">
            <a:xfrm>
              <a:off x="4278" y="2002"/>
              <a:ext cx="8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Compressor</a:t>
              </a:r>
            </a:p>
          </p:txBody>
        </p:sp>
        <p:sp>
          <p:nvSpPr>
            <p:cNvPr id="14" name="Text Box 32"/>
            <p:cNvSpPr txBox="1">
              <a:spLocks noChangeArrowheads="1"/>
            </p:cNvSpPr>
            <p:nvPr/>
          </p:nvSpPr>
          <p:spPr bwMode="auto">
            <a:xfrm>
              <a:off x="4176" y="1479"/>
              <a:ext cx="10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Test Section</a:t>
              </a:r>
            </a:p>
          </p:txBody>
        </p:sp>
      </p:grpSp>
      <p:grpSp>
        <p:nvGrpSpPr>
          <p:cNvPr id="121" name="Group 107"/>
          <p:cNvGrpSpPr>
            <a:grpSpLocks/>
          </p:cNvGrpSpPr>
          <p:nvPr/>
        </p:nvGrpSpPr>
        <p:grpSpPr bwMode="auto">
          <a:xfrm>
            <a:off x="312233" y="4735185"/>
            <a:ext cx="3489614" cy="1983441"/>
            <a:chOff x="321" y="3124"/>
            <a:chExt cx="2418" cy="1416"/>
          </a:xfrm>
        </p:grpSpPr>
        <p:sp>
          <p:nvSpPr>
            <p:cNvPr id="122" name="Line 73"/>
            <p:cNvSpPr>
              <a:spLocks noChangeShapeType="1"/>
            </p:cNvSpPr>
            <p:nvPr/>
          </p:nvSpPr>
          <p:spPr bwMode="auto">
            <a:xfrm>
              <a:off x="769" y="3449"/>
              <a:ext cx="14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Text Box 74"/>
            <p:cNvSpPr txBox="1">
              <a:spLocks noChangeArrowheads="1"/>
            </p:cNvSpPr>
            <p:nvPr/>
          </p:nvSpPr>
          <p:spPr bwMode="auto">
            <a:xfrm>
              <a:off x="2285" y="3311"/>
              <a:ext cx="454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</a:t>
              </a:r>
              <a:r>
                <a:rPr lang="en-US" altLang="en-US" b="1" baseline="-25000"/>
                <a:t>b</a:t>
              </a:r>
              <a:r>
                <a:rPr lang="en-US" altLang="en-US" b="1">
                  <a:sym typeface="Symbol" pitchFamily="18" charset="2"/>
                </a:rPr>
                <a:t></a:t>
              </a:r>
              <a:endParaRPr lang="en-US" altLang="en-US" b="1" baseline="-25000"/>
            </a:p>
          </p:txBody>
        </p:sp>
        <p:sp>
          <p:nvSpPr>
            <p:cNvPr id="124" name="Text Box 75"/>
            <p:cNvSpPr txBox="1">
              <a:spLocks noChangeArrowheads="1"/>
            </p:cNvSpPr>
            <p:nvPr/>
          </p:nvSpPr>
          <p:spPr bwMode="auto">
            <a:xfrm>
              <a:off x="824" y="3793"/>
              <a:ext cx="58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</a:t>
              </a:r>
              <a:r>
                <a:rPr lang="en-US" altLang="en-US" b="1" baseline="30000"/>
                <a:t>*</a:t>
              </a:r>
              <a:r>
                <a:rPr lang="en-US" altLang="en-US" b="1"/>
                <a:t>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25" name="Line 76"/>
            <p:cNvSpPr>
              <a:spLocks noChangeShapeType="1"/>
            </p:cNvSpPr>
            <p:nvPr/>
          </p:nvSpPr>
          <p:spPr bwMode="auto">
            <a:xfrm>
              <a:off x="772" y="3845"/>
              <a:ext cx="5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6" name="Group 79"/>
            <p:cNvGrpSpPr>
              <a:grpSpLocks/>
            </p:cNvGrpSpPr>
            <p:nvPr/>
          </p:nvGrpSpPr>
          <p:grpSpPr bwMode="auto">
            <a:xfrm>
              <a:off x="769" y="3274"/>
              <a:ext cx="1590" cy="1147"/>
              <a:chOff x="3798" y="2679"/>
              <a:chExt cx="1969" cy="1715"/>
            </a:xfrm>
          </p:grpSpPr>
          <p:sp>
            <p:nvSpPr>
              <p:cNvPr id="135" name="Line 80"/>
              <p:cNvSpPr>
                <a:spLocks noChangeShapeType="1"/>
              </p:cNvSpPr>
              <p:nvPr/>
            </p:nvSpPr>
            <p:spPr bwMode="auto">
              <a:xfrm flipV="1">
                <a:off x="3798" y="2679"/>
                <a:ext cx="0" cy="17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81"/>
              <p:cNvSpPr>
                <a:spLocks noChangeShapeType="1"/>
              </p:cNvSpPr>
              <p:nvPr/>
            </p:nvSpPr>
            <p:spPr bwMode="auto">
              <a:xfrm>
                <a:off x="3798" y="4394"/>
                <a:ext cx="196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7" name="Text Box 82"/>
            <p:cNvSpPr txBox="1">
              <a:spLocks noChangeArrowheads="1"/>
            </p:cNvSpPr>
            <p:nvPr/>
          </p:nvSpPr>
          <p:spPr bwMode="auto">
            <a:xfrm>
              <a:off x="2353" y="4276"/>
              <a:ext cx="2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x</a:t>
              </a:r>
            </a:p>
          </p:txBody>
        </p:sp>
        <p:sp>
          <p:nvSpPr>
            <p:cNvPr id="128" name="Text Box 83"/>
            <p:cNvSpPr txBox="1">
              <a:spLocks noChangeArrowheads="1"/>
            </p:cNvSpPr>
            <p:nvPr/>
          </p:nvSpPr>
          <p:spPr bwMode="auto">
            <a:xfrm>
              <a:off x="321" y="3124"/>
              <a:ext cx="46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/>
                <a:t>p/p</a:t>
              </a:r>
              <a:r>
                <a:rPr lang="en-US" altLang="en-US" b="1" baseline="-25000"/>
                <a:t>o</a:t>
              </a:r>
            </a:p>
          </p:txBody>
        </p:sp>
        <p:sp>
          <p:nvSpPr>
            <p:cNvPr id="129" name="Line 84"/>
            <p:cNvSpPr>
              <a:spLocks noChangeShapeType="1"/>
            </p:cNvSpPr>
            <p:nvPr/>
          </p:nvSpPr>
          <p:spPr bwMode="auto">
            <a:xfrm flipH="1">
              <a:off x="693" y="3449"/>
              <a:ext cx="6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Text Box 85"/>
            <p:cNvSpPr txBox="1">
              <a:spLocks noChangeArrowheads="1"/>
            </p:cNvSpPr>
            <p:nvPr/>
          </p:nvSpPr>
          <p:spPr bwMode="auto">
            <a:xfrm>
              <a:off x="553" y="3340"/>
              <a:ext cx="19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1</a:t>
              </a:r>
            </a:p>
          </p:txBody>
        </p:sp>
        <p:sp>
          <p:nvSpPr>
            <p:cNvPr id="131" name="Line 87"/>
            <p:cNvSpPr>
              <a:spLocks noChangeShapeType="1"/>
            </p:cNvSpPr>
            <p:nvPr/>
          </p:nvSpPr>
          <p:spPr bwMode="auto">
            <a:xfrm>
              <a:off x="1384" y="3287"/>
              <a:ext cx="0" cy="11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Line 88"/>
            <p:cNvSpPr>
              <a:spLocks noChangeShapeType="1"/>
            </p:cNvSpPr>
            <p:nvPr/>
          </p:nvSpPr>
          <p:spPr bwMode="auto">
            <a:xfrm>
              <a:off x="2466" y="3529"/>
              <a:ext cx="0" cy="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89"/>
            <p:cNvSpPr>
              <a:spLocks/>
            </p:cNvSpPr>
            <p:nvPr/>
          </p:nvSpPr>
          <p:spPr bwMode="auto">
            <a:xfrm>
              <a:off x="765" y="3449"/>
              <a:ext cx="1462" cy="112"/>
            </a:xfrm>
            <a:custGeom>
              <a:avLst/>
              <a:gdLst>
                <a:gd name="T0" fmla="*/ 0 w 1811"/>
                <a:gd name="T1" fmla="*/ 2 h 145"/>
                <a:gd name="T2" fmla="*/ 149 w 1811"/>
                <a:gd name="T3" fmla="*/ 2 h 145"/>
                <a:gd name="T4" fmla="*/ 269 w 1811"/>
                <a:gd name="T5" fmla="*/ 12 h 145"/>
                <a:gd name="T6" fmla="*/ 461 w 1811"/>
                <a:gd name="T7" fmla="*/ 65 h 145"/>
                <a:gd name="T8" fmla="*/ 761 w 1811"/>
                <a:gd name="T9" fmla="*/ 137 h 145"/>
                <a:gd name="T10" fmla="*/ 1073 w 1811"/>
                <a:gd name="T11" fmla="*/ 113 h 145"/>
                <a:gd name="T12" fmla="*/ 1385 w 1811"/>
                <a:gd name="T13" fmla="*/ 89 h 145"/>
                <a:gd name="T14" fmla="*/ 1811 w 1811"/>
                <a:gd name="T15" fmla="*/ 6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1" h="145">
                  <a:moveTo>
                    <a:pt x="0" y="2"/>
                  </a:moveTo>
                  <a:cubicBezTo>
                    <a:pt x="52" y="1"/>
                    <a:pt x="104" y="0"/>
                    <a:pt x="149" y="2"/>
                  </a:cubicBezTo>
                  <a:cubicBezTo>
                    <a:pt x="194" y="4"/>
                    <a:pt x="217" y="1"/>
                    <a:pt x="269" y="12"/>
                  </a:cubicBezTo>
                  <a:cubicBezTo>
                    <a:pt x="321" y="23"/>
                    <a:pt x="379" y="44"/>
                    <a:pt x="461" y="65"/>
                  </a:cubicBezTo>
                  <a:cubicBezTo>
                    <a:pt x="543" y="86"/>
                    <a:pt x="659" y="129"/>
                    <a:pt x="761" y="137"/>
                  </a:cubicBezTo>
                  <a:cubicBezTo>
                    <a:pt x="863" y="145"/>
                    <a:pt x="969" y="121"/>
                    <a:pt x="1073" y="113"/>
                  </a:cubicBezTo>
                  <a:cubicBezTo>
                    <a:pt x="1177" y="105"/>
                    <a:pt x="1262" y="97"/>
                    <a:pt x="1385" y="89"/>
                  </a:cubicBezTo>
                  <a:cubicBezTo>
                    <a:pt x="1508" y="81"/>
                    <a:pt x="1722" y="70"/>
                    <a:pt x="1811" y="65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90"/>
            <p:cNvSpPr>
              <a:spLocks/>
            </p:cNvSpPr>
            <p:nvPr/>
          </p:nvSpPr>
          <p:spPr bwMode="auto">
            <a:xfrm>
              <a:off x="772" y="3451"/>
              <a:ext cx="1465" cy="220"/>
            </a:xfrm>
            <a:custGeom>
              <a:avLst/>
              <a:gdLst>
                <a:gd name="T0" fmla="*/ 0 w 1814"/>
                <a:gd name="T1" fmla="*/ 0 h 285"/>
                <a:gd name="T2" fmla="*/ 210 w 1814"/>
                <a:gd name="T3" fmla="*/ 20 h 285"/>
                <a:gd name="T4" fmla="*/ 370 w 1814"/>
                <a:gd name="T5" fmla="*/ 80 h 285"/>
                <a:gd name="T6" fmla="*/ 560 w 1814"/>
                <a:gd name="T7" fmla="*/ 195 h 285"/>
                <a:gd name="T8" fmla="*/ 752 w 1814"/>
                <a:gd name="T9" fmla="*/ 279 h 285"/>
                <a:gd name="T10" fmla="*/ 1118 w 1814"/>
                <a:gd name="T11" fmla="*/ 231 h 285"/>
                <a:gd name="T12" fmla="*/ 1478 w 1814"/>
                <a:gd name="T13" fmla="*/ 183 h 285"/>
                <a:gd name="T14" fmla="*/ 1814 w 1814"/>
                <a:gd name="T15" fmla="*/ 159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14" h="285">
                  <a:moveTo>
                    <a:pt x="0" y="0"/>
                  </a:moveTo>
                  <a:cubicBezTo>
                    <a:pt x="35" y="3"/>
                    <a:pt x="148" y="7"/>
                    <a:pt x="210" y="20"/>
                  </a:cubicBezTo>
                  <a:cubicBezTo>
                    <a:pt x="272" y="33"/>
                    <a:pt x="312" y="51"/>
                    <a:pt x="370" y="80"/>
                  </a:cubicBezTo>
                  <a:cubicBezTo>
                    <a:pt x="428" y="109"/>
                    <a:pt x="496" y="162"/>
                    <a:pt x="560" y="195"/>
                  </a:cubicBezTo>
                  <a:cubicBezTo>
                    <a:pt x="624" y="228"/>
                    <a:pt x="659" y="273"/>
                    <a:pt x="752" y="279"/>
                  </a:cubicBezTo>
                  <a:cubicBezTo>
                    <a:pt x="845" y="285"/>
                    <a:pt x="997" y="247"/>
                    <a:pt x="1118" y="231"/>
                  </a:cubicBezTo>
                  <a:cubicBezTo>
                    <a:pt x="1239" y="215"/>
                    <a:pt x="1362" y="195"/>
                    <a:pt x="1478" y="183"/>
                  </a:cubicBezTo>
                  <a:cubicBezTo>
                    <a:pt x="1594" y="171"/>
                    <a:pt x="1744" y="164"/>
                    <a:pt x="1814" y="159"/>
                  </a:cubicBezTo>
                </a:path>
              </a:pathLst>
            </a:custGeom>
            <a:noFill/>
            <a:ln w="28575" cmpd="sng">
              <a:solidFill>
                <a:srgbClr val="0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7" name="Group 106"/>
          <p:cNvGrpSpPr>
            <a:grpSpLocks/>
          </p:cNvGrpSpPr>
          <p:nvPr/>
        </p:nvGrpSpPr>
        <p:grpSpPr bwMode="auto">
          <a:xfrm>
            <a:off x="951563" y="5158208"/>
            <a:ext cx="7475681" cy="1245254"/>
            <a:chOff x="764" y="3426"/>
            <a:chExt cx="5180" cy="889"/>
          </a:xfrm>
        </p:grpSpPr>
        <p:grpSp>
          <p:nvGrpSpPr>
            <p:cNvPr id="138" name="Group 105"/>
            <p:cNvGrpSpPr>
              <a:grpSpLocks/>
            </p:cNvGrpSpPr>
            <p:nvPr/>
          </p:nvGrpSpPr>
          <p:grpSpPr bwMode="auto">
            <a:xfrm>
              <a:off x="764" y="3426"/>
              <a:ext cx="5180" cy="889"/>
              <a:chOff x="764" y="3426"/>
              <a:chExt cx="5180" cy="889"/>
            </a:xfrm>
          </p:grpSpPr>
          <p:grpSp>
            <p:nvGrpSpPr>
              <p:cNvPr id="140" name="Group 69"/>
              <p:cNvGrpSpPr>
                <a:grpSpLocks/>
              </p:cNvGrpSpPr>
              <p:nvPr/>
            </p:nvGrpSpPr>
            <p:grpSpPr bwMode="auto">
              <a:xfrm>
                <a:off x="2691" y="3426"/>
                <a:ext cx="3253" cy="889"/>
                <a:chOff x="2715" y="3570"/>
                <a:chExt cx="3253" cy="889"/>
              </a:xfrm>
            </p:grpSpPr>
            <p:grpSp>
              <p:nvGrpSpPr>
                <p:cNvPr id="145" name="Group 65"/>
                <p:cNvGrpSpPr>
                  <a:grpSpLocks/>
                </p:cNvGrpSpPr>
                <p:nvPr/>
              </p:nvGrpSpPr>
              <p:grpSpPr bwMode="auto">
                <a:xfrm>
                  <a:off x="2715" y="3570"/>
                  <a:ext cx="3253" cy="889"/>
                  <a:chOff x="1739" y="3594"/>
                  <a:chExt cx="3253" cy="889"/>
                </a:xfrm>
              </p:grpSpPr>
              <p:grpSp>
                <p:nvGrpSpPr>
                  <p:cNvPr id="149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1892" y="3594"/>
                    <a:ext cx="3100" cy="889"/>
                    <a:chOff x="1892" y="3594"/>
                    <a:chExt cx="3100" cy="889"/>
                  </a:xfrm>
                </p:grpSpPr>
                <p:grpSp>
                  <p:nvGrpSpPr>
                    <p:cNvPr id="153" name="Group 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92" y="4133"/>
                      <a:ext cx="3100" cy="350"/>
                      <a:chOff x="1364" y="4066"/>
                      <a:chExt cx="3628" cy="409"/>
                    </a:xfrm>
                  </p:grpSpPr>
                  <p:sp>
                    <p:nvSpPr>
                      <p:cNvPr id="162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755" y="4469"/>
                        <a:ext cx="843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163" name="Group 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64" y="4066"/>
                        <a:ext cx="1391" cy="409"/>
                        <a:chOff x="3370" y="2156"/>
                        <a:chExt cx="1030" cy="275"/>
                      </a:xfrm>
                    </p:grpSpPr>
                    <p:sp>
                      <p:nvSpPr>
                        <p:cNvPr id="167" name="Freeform 4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70" y="2157"/>
                          <a:ext cx="1024" cy="274"/>
                        </a:xfrm>
                        <a:custGeom>
                          <a:avLst/>
                          <a:gdLst>
                            <a:gd name="T0" fmla="*/ 14 w 1024"/>
                            <a:gd name="T1" fmla="*/ 268 h 274"/>
                            <a:gd name="T2" fmla="*/ 14 w 1024"/>
                            <a:gd name="T3" fmla="*/ 258 h 274"/>
                            <a:gd name="T4" fmla="*/ 13 w 1024"/>
                            <a:gd name="T5" fmla="*/ 212 h 274"/>
                            <a:gd name="T6" fmla="*/ 14 w 1024"/>
                            <a:gd name="T7" fmla="*/ 187 h 274"/>
                            <a:gd name="T8" fmla="*/ 20 w 1024"/>
                            <a:gd name="T9" fmla="*/ 169 h 274"/>
                            <a:gd name="T10" fmla="*/ 136 w 1024"/>
                            <a:gd name="T11" fmla="*/ 160 h 274"/>
                            <a:gd name="T12" fmla="*/ 265 w 1024"/>
                            <a:gd name="T13" fmla="*/ 126 h 274"/>
                            <a:gd name="T14" fmla="*/ 355 w 1024"/>
                            <a:gd name="T15" fmla="*/ 46 h 274"/>
                            <a:gd name="T16" fmla="*/ 432 w 1024"/>
                            <a:gd name="T17" fmla="*/ 5 h 274"/>
                            <a:gd name="T18" fmla="*/ 518 w 1024"/>
                            <a:gd name="T19" fmla="*/ 15 h 274"/>
                            <a:gd name="T20" fmla="*/ 626 w 1024"/>
                            <a:gd name="T21" fmla="*/ 87 h 274"/>
                            <a:gd name="T22" fmla="*/ 815 w 1024"/>
                            <a:gd name="T23" fmla="*/ 198 h 274"/>
                            <a:gd name="T24" fmla="*/ 896 w 1024"/>
                            <a:gd name="T25" fmla="*/ 240 h 274"/>
                            <a:gd name="T26" fmla="*/ 973 w 1024"/>
                            <a:gd name="T27" fmla="*/ 269 h 274"/>
                            <a:gd name="T28" fmla="*/ 1024 w 1024"/>
                            <a:gd name="T29" fmla="*/ 269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</a:cxnLst>
                          <a:rect l="0" t="0" r="r" b="b"/>
                          <a:pathLst>
                            <a:path w="1024" h="274">
                              <a:moveTo>
                                <a:pt x="14" y="268"/>
                              </a:moveTo>
                              <a:cubicBezTo>
                                <a:pt x="14" y="266"/>
                                <a:pt x="14" y="267"/>
                                <a:pt x="14" y="258"/>
                              </a:cubicBezTo>
                              <a:cubicBezTo>
                                <a:pt x="14" y="249"/>
                                <a:pt x="13" y="224"/>
                                <a:pt x="13" y="212"/>
                              </a:cubicBezTo>
                              <a:cubicBezTo>
                                <a:pt x="13" y="200"/>
                                <a:pt x="13" y="194"/>
                                <a:pt x="14" y="187"/>
                              </a:cubicBezTo>
                              <a:cubicBezTo>
                                <a:pt x="15" y="180"/>
                                <a:pt x="0" y="173"/>
                                <a:pt x="20" y="169"/>
                              </a:cubicBezTo>
                              <a:cubicBezTo>
                                <a:pt x="41" y="165"/>
                                <a:pt x="95" y="167"/>
                                <a:pt x="136" y="160"/>
                              </a:cubicBezTo>
                              <a:cubicBezTo>
                                <a:pt x="177" y="153"/>
                                <a:pt x="228" y="145"/>
                                <a:pt x="265" y="126"/>
                              </a:cubicBezTo>
                              <a:cubicBezTo>
                                <a:pt x="301" y="107"/>
                                <a:pt x="327" y="66"/>
                                <a:pt x="355" y="46"/>
                              </a:cubicBezTo>
                              <a:cubicBezTo>
                                <a:pt x="383" y="25"/>
                                <a:pt x="405" y="10"/>
                                <a:pt x="432" y="5"/>
                              </a:cubicBezTo>
                              <a:cubicBezTo>
                                <a:pt x="459" y="0"/>
                                <a:pt x="486" y="1"/>
                                <a:pt x="518" y="15"/>
                              </a:cubicBezTo>
                              <a:cubicBezTo>
                                <a:pt x="550" y="29"/>
                                <a:pt x="576" y="57"/>
                                <a:pt x="626" y="87"/>
                              </a:cubicBezTo>
                              <a:cubicBezTo>
                                <a:pt x="676" y="117"/>
                                <a:pt x="770" y="173"/>
                                <a:pt x="815" y="198"/>
                              </a:cubicBezTo>
                              <a:cubicBezTo>
                                <a:pt x="860" y="223"/>
                                <a:pt x="870" y="228"/>
                                <a:pt x="896" y="240"/>
                              </a:cubicBezTo>
                              <a:cubicBezTo>
                                <a:pt x="922" y="252"/>
                                <a:pt x="952" y="264"/>
                                <a:pt x="973" y="269"/>
                              </a:cubicBezTo>
                              <a:cubicBezTo>
                                <a:pt x="994" y="274"/>
                                <a:pt x="1013" y="269"/>
                                <a:pt x="1024" y="269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68" name="Freeform 4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82" y="2156"/>
                          <a:ext cx="1018" cy="274"/>
                        </a:xfrm>
                        <a:custGeom>
                          <a:avLst/>
                          <a:gdLst>
                            <a:gd name="T0" fmla="*/ 0 w 1018"/>
                            <a:gd name="T1" fmla="*/ 161 h 274"/>
                            <a:gd name="T2" fmla="*/ 131 w 1018"/>
                            <a:gd name="T3" fmla="*/ 161 h 274"/>
                            <a:gd name="T4" fmla="*/ 259 w 1018"/>
                            <a:gd name="T5" fmla="*/ 127 h 274"/>
                            <a:gd name="T6" fmla="*/ 349 w 1018"/>
                            <a:gd name="T7" fmla="*/ 47 h 274"/>
                            <a:gd name="T8" fmla="*/ 426 w 1018"/>
                            <a:gd name="T9" fmla="*/ 6 h 274"/>
                            <a:gd name="T10" fmla="*/ 517 w 1018"/>
                            <a:gd name="T11" fmla="*/ 16 h 274"/>
                            <a:gd name="T12" fmla="*/ 626 w 1018"/>
                            <a:gd name="T13" fmla="*/ 100 h 274"/>
                            <a:gd name="T14" fmla="*/ 794 w 1018"/>
                            <a:gd name="T15" fmla="*/ 196 h 274"/>
                            <a:gd name="T16" fmla="*/ 890 w 1018"/>
                            <a:gd name="T17" fmla="*/ 244 h 274"/>
                            <a:gd name="T18" fmla="*/ 967 w 1018"/>
                            <a:gd name="T19" fmla="*/ 270 h 274"/>
                            <a:gd name="T20" fmla="*/ 1018 w 1018"/>
                            <a:gd name="T21" fmla="*/ 270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</a:cxnLst>
                          <a:rect l="0" t="0" r="r" b="b"/>
                          <a:pathLst>
                            <a:path w="1018" h="274">
                              <a:moveTo>
                                <a:pt x="0" y="161"/>
                              </a:moveTo>
                              <a:cubicBezTo>
                                <a:pt x="21" y="161"/>
                                <a:pt x="88" y="167"/>
                                <a:pt x="131" y="161"/>
                              </a:cubicBezTo>
                              <a:cubicBezTo>
                                <a:pt x="174" y="155"/>
                                <a:pt x="223" y="146"/>
                                <a:pt x="259" y="127"/>
                              </a:cubicBezTo>
                              <a:cubicBezTo>
                                <a:pt x="296" y="108"/>
                                <a:pt x="321" y="67"/>
                                <a:pt x="349" y="47"/>
                              </a:cubicBezTo>
                              <a:cubicBezTo>
                                <a:pt x="377" y="26"/>
                                <a:pt x="399" y="11"/>
                                <a:pt x="426" y="6"/>
                              </a:cubicBezTo>
                              <a:cubicBezTo>
                                <a:pt x="454" y="1"/>
                                <a:pt x="484" y="0"/>
                                <a:pt x="517" y="16"/>
                              </a:cubicBezTo>
                              <a:cubicBezTo>
                                <a:pt x="550" y="32"/>
                                <a:pt x="580" y="70"/>
                                <a:pt x="626" y="100"/>
                              </a:cubicBezTo>
                              <a:cubicBezTo>
                                <a:pt x="672" y="130"/>
                                <a:pt x="750" y="172"/>
                                <a:pt x="794" y="196"/>
                              </a:cubicBezTo>
                              <a:cubicBezTo>
                                <a:pt x="838" y="220"/>
                                <a:pt x="861" y="232"/>
                                <a:pt x="890" y="244"/>
                              </a:cubicBezTo>
                              <a:cubicBezTo>
                                <a:pt x="919" y="256"/>
                                <a:pt x="946" y="266"/>
                                <a:pt x="967" y="270"/>
                              </a:cubicBezTo>
                              <a:cubicBezTo>
                                <a:pt x="988" y="274"/>
                                <a:pt x="1007" y="270"/>
                                <a:pt x="1018" y="270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64" name="Group 52"/>
                      <p:cNvGrpSpPr>
                        <a:grpSpLocks/>
                      </p:cNvGrpSpPr>
                      <p:nvPr/>
                    </p:nvGrpSpPr>
                    <p:grpSpPr bwMode="auto">
                      <a:xfrm flipH="1">
                        <a:off x="3601" y="4108"/>
                        <a:ext cx="1391" cy="367"/>
                        <a:chOff x="3370" y="2156"/>
                        <a:chExt cx="1030" cy="275"/>
                      </a:xfrm>
                    </p:grpSpPr>
                    <p:sp>
                      <p:nvSpPr>
                        <p:cNvPr id="165" name="Freeform 5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70" y="2157"/>
                          <a:ext cx="1024" cy="274"/>
                        </a:xfrm>
                        <a:custGeom>
                          <a:avLst/>
                          <a:gdLst>
                            <a:gd name="T0" fmla="*/ 14 w 1024"/>
                            <a:gd name="T1" fmla="*/ 268 h 274"/>
                            <a:gd name="T2" fmla="*/ 14 w 1024"/>
                            <a:gd name="T3" fmla="*/ 258 h 274"/>
                            <a:gd name="T4" fmla="*/ 13 w 1024"/>
                            <a:gd name="T5" fmla="*/ 212 h 274"/>
                            <a:gd name="T6" fmla="*/ 14 w 1024"/>
                            <a:gd name="T7" fmla="*/ 187 h 274"/>
                            <a:gd name="T8" fmla="*/ 20 w 1024"/>
                            <a:gd name="T9" fmla="*/ 169 h 274"/>
                            <a:gd name="T10" fmla="*/ 136 w 1024"/>
                            <a:gd name="T11" fmla="*/ 160 h 274"/>
                            <a:gd name="T12" fmla="*/ 265 w 1024"/>
                            <a:gd name="T13" fmla="*/ 126 h 274"/>
                            <a:gd name="T14" fmla="*/ 355 w 1024"/>
                            <a:gd name="T15" fmla="*/ 46 h 274"/>
                            <a:gd name="T16" fmla="*/ 432 w 1024"/>
                            <a:gd name="T17" fmla="*/ 5 h 274"/>
                            <a:gd name="T18" fmla="*/ 518 w 1024"/>
                            <a:gd name="T19" fmla="*/ 15 h 274"/>
                            <a:gd name="T20" fmla="*/ 626 w 1024"/>
                            <a:gd name="T21" fmla="*/ 87 h 274"/>
                            <a:gd name="T22" fmla="*/ 815 w 1024"/>
                            <a:gd name="T23" fmla="*/ 198 h 274"/>
                            <a:gd name="T24" fmla="*/ 896 w 1024"/>
                            <a:gd name="T25" fmla="*/ 240 h 274"/>
                            <a:gd name="T26" fmla="*/ 973 w 1024"/>
                            <a:gd name="T27" fmla="*/ 269 h 274"/>
                            <a:gd name="T28" fmla="*/ 1024 w 1024"/>
                            <a:gd name="T29" fmla="*/ 269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</a:cxnLst>
                          <a:rect l="0" t="0" r="r" b="b"/>
                          <a:pathLst>
                            <a:path w="1024" h="274">
                              <a:moveTo>
                                <a:pt x="14" y="268"/>
                              </a:moveTo>
                              <a:cubicBezTo>
                                <a:pt x="14" y="266"/>
                                <a:pt x="14" y="267"/>
                                <a:pt x="14" y="258"/>
                              </a:cubicBezTo>
                              <a:cubicBezTo>
                                <a:pt x="14" y="249"/>
                                <a:pt x="13" y="224"/>
                                <a:pt x="13" y="212"/>
                              </a:cubicBezTo>
                              <a:cubicBezTo>
                                <a:pt x="13" y="200"/>
                                <a:pt x="13" y="194"/>
                                <a:pt x="14" y="187"/>
                              </a:cubicBezTo>
                              <a:cubicBezTo>
                                <a:pt x="15" y="180"/>
                                <a:pt x="0" y="173"/>
                                <a:pt x="20" y="169"/>
                              </a:cubicBezTo>
                              <a:cubicBezTo>
                                <a:pt x="41" y="165"/>
                                <a:pt x="95" y="167"/>
                                <a:pt x="136" y="160"/>
                              </a:cubicBezTo>
                              <a:cubicBezTo>
                                <a:pt x="177" y="153"/>
                                <a:pt x="228" y="145"/>
                                <a:pt x="265" y="126"/>
                              </a:cubicBezTo>
                              <a:cubicBezTo>
                                <a:pt x="301" y="107"/>
                                <a:pt x="327" y="66"/>
                                <a:pt x="355" y="46"/>
                              </a:cubicBezTo>
                              <a:cubicBezTo>
                                <a:pt x="383" y="25"/>
                                <a:pt x="405" y="10"/>
                                <a:pt x="432" y="5"/>
                              </a:cubicBezTo>
                              <a:cubicBezTo>
                                <a:pt x="459" y="0"/>
                                <a:pt x="486" y="1"/>
                                <a:pt x="518" y="15"/>
                              </a:cubicBezTo>
                              <a:cubicBezTo>
                                <a:pt x="550" y="29"/>
                                <a:pt x="576" y="57"/>
                                <a:pt x="626" y="87"/>
                              </a:cubicBezTo>
                              <a:cubicBezTo>
                                <a:pt x="676" y="117"/>
                                <a:pt x="770" y="173"/>
                                <a:pt x="815" y="198"/>
                              </a:cubicBezTo>
                              <a:cubicBezTo>
                                <a:pt x="860" y="223"/>
                                <a:pt x="870" y="228"/>
                                <a:pt x="896" y="240"/>
                              </a:cubicBezTo>
                              <a:cubicBezTo>
                                <a:pt x="922" y="252"/>
                                <a:pt x="952" y="264"/>
                                <a:pt x="973" y="269"/>
                              </a:cubicBezTo>
                              <a:cubicBezTo>
                                <a:pt x="994" y="274"/>
                                <a:pt x="1013" y="269"/>
                                <a:pt x="1024" y="269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66" name="Freeform 5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82" y="2156"/>
                          <a:ext cx="1018" cy="274"/>
                        </a:xfrm>
                        <a:custGeom>
                          <a:avLst/>
                          <a:gdLst>
                            <a:gd name="T0" fmla="*/ 0 w 1018"/>
                            <a:gd name="T1" fmla="*/ 161 h 274"/>
                            <a:gd name="T2" fmla="*/ 131 w 1018"/>
                            <a:gd name="T3" fmla="*/ 161 h 274"/>
                            <a:gd name="T4" fmla="*/ 259 w 1018"/>
                            <a:gd name="T5" fmla="*/ 127 h 274"/>
                            <a:gd name="T6" fmla="*/ 349 w 1018"/>
                            <a:gd name="T7" fmla="*/ 47 h 274"/>
                            <a:gd name="T8" fmla="*/ 426 w 1018"/>
                            <a:gd name="T9" fmla="*/ 6 h 274"/>
                            <a:gd name="T10" fmla="*/ 517 w 1018"/>
                            <a:gd name="T11" fmla="*/ 16 h 274"/>
                            <a:gd name="T12" fmla="*/ 626 w 1018"/>
                            <a:gd name="T13" fmla="*/ 100 h 274"/>
                            <a:gd name="T14" fmla="*/ 794 w 1018"/>
                            <a:gd name="T15" fmla="*/ 196 h 274"/>
                            <a:gd name="T16" fmla="*/ 890 w 1018"/>
                            <a:gd name="T17" fmla="*/ 244 h 274"/>
                            <a:gd name="T18" fmla="*/ 967 w 1018"/>
                            <a:gd name="T19" fmla="*/ 270 h 274"/>
                            <a:gd name="T20" fmla="*/ 1018 w 1018"/>
                            <a:gd name="T21" fmla="*/ 270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</a:cxnLst>
                          <a:rect l="0" t="0" r="r" b="b"/>
                          <a:pathLst>
                            <a:path w="1018" h="274">
                              <a:moveTo>
                                <a:pt x="0" y="161"/>
                              </a:moveTo>
                              <a:cubicBezTo>
                                <a:pt x="21" y="161"/>
                                <a:pt x="88" y="167"/>
                                <a:pt x="131" y="161"/>
                              </a:cubicBezTo>
                              <a:cubicBezTo>
                                <a:pt x="174" y="155"/>
                                <a:pt x="223" y="146"/>
                                <a:pt x="259" y="127"/>
                              </a:cubicBezTo>
                              <a:cubicBezTo>
                                <a:pt x="296" y="108"/>
                                <a:pt x="321" y="67"/>
                                <a:pt x="349" y="47"/>
                              </a:cubicBezTo>
                              <a:cubicBezTo>
                                <a:pt x="377" y="26"/>
                                <a:pt x="399" y="11"/>
                                <a:pt x="426" y="6"/>
                              </a:cubicBezTo>
                              <a:cubicBezTo>
                                <a:pt x="454" y="1"/>
                                <a:pt x="484" y="0"/>
                                <a:pt x="517" y="16"/>
                              </a:cubicBezTo>
                              <a:cubicBezTo>
                                <a:pt x="550" y="32"/>
                                <a:pt x="580" y="70"/>
                                <a:pt x="626" y="100"/>
                              </a:cubicBezTo>
                              <a:cubicBezTo>
                                <a:pt x="672" y="130"/>
                                <a:pt x="750" y="172"/>
                                <a:pt x="794" y="196"/>
                              </a:cubicBezTo>
                              <a:cubicBezTo>
                                <a:pt x="838" y="220"/>
                                <a:pt x="861" y="232"/>
                                <a:pt x="890" y="244"/>
                              </a:cubicBezTo>
                              <a:cubicBezTo>
                                <a:pt x="919" y="256"/>
                                <a:pt x="946" y="266"/>
                                <a:pt x="967" y="270"/>
                              </a:cubicBezTo>
                              <a:cubicBezTo>
                                <a:pt x="988" y="274"/>
                                <a:pt x="1007" y="270"/>
                                <a:pt x="1018" y="270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54" name="Group 5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92" y="3594"/>
                      <a:ext cx="3100" cy="350"/>
                      <a:chOff x="1364" y="3594"/>
                      <a:chExt cx="3628" cy="409"/>
                    </a:xfrm>
                  </p:grpSpPr>
                  <p:sp>
                    <p:nvSpPr>
                      <p:cNvPr id="155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755" y="3601"/>
                        <a:ext cx="843" cy="0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156" name="Group 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64" y="3594"/>
                        <a:ext cx="1391" cy="409"/>
                        <a:chOff x="3370" y="1838"/>
                        <a:chExt cx="1030" cy="275"/>
                      </a:xfrm>
                    </p:grpSpPr>
                    <p:sp>
                      <p:nvSpPr>
                        <p:cNvPr id="160" name="Freeform 49"/>
                        <p:cNvSpPr>
                          <a:spLocks/>
                        </p:cNvSpPr>
                        <p:nvPr/>
                      </p:nvSpPr>
                      <p:spPr bwMode="auto">
                        <a:xfrm flipV="1">
                          <a:off x="3370" y="1838"/>
                          <a:ext cx="1024" cy="274"/>
                        </a:xfrm>
                        <a:custGeom>
                          <a:avLst/>
                          <a:gdLst>
                            <a:gd name="T0" fmla="*/ 14 w 1024"/>
                            <a:gd name="T1" fmla="*/ 268 h 274"/>
                            <a:gd name="T2" fmla="*/ 14 w 1024"/>
                            <a:gd name="T3" fmla="*/ 258 h 274"/>
                            <a:gd name="T4" fmla="*/ 13 w 1024"/>
                            <a:gd name="T5" fmla="*/ 212 h 274"/>
                            <a:gd name="T6" fmla="*/ 14 w 1024"/>
                            <a:gd name="T7" fmla="*/ 187 h 274"/>
                            <a:gd name="T8" fmla="*/ 20 w 1024"/>
                            <a:gd name="T9" fmla="*/ 169 h 274"/>
                            <a:gd name="T10" fmla="*/ 136 w 1024"/>
                            <a:gd name="T11" fmla="*/ 160 h 274"/>
                            <a:gd name="T12" fmla="*/ 265 w 1024"/>
                            <a:gd name="T13" fmla="*/ 126 h 274"/>
                            <a:gd name="T14" fmla="*/ 355 w 1024"/>
                            <a:gd name="T15" fmla="*/ 46 h 274"/>
                            <a:gd name="T16" fmla="*/ 432 w 1024"/>
                            <a:gd name="T17" fmla="*/ 5 h 274"/>
                            <a:gd name="T18" fmla="*/ 518 w 1024"/>
                            <a:gd name="T19" fmla="*/ 15 h 274"/>
                            <a:gd name="T20" fmla="*/ 626 w 1024"/>
                            <a:gd name="T21" fmla="*/ 87 h 274"/>
                            <a:gd name="T22" fmla="*/ 815 w 1024"/>
                            <a:gd name="T23" fmla="*/ 198 h 274"/>
                            <a:gd name="T24" fmla="*/ 896 w 1024"/>
                            <a:gd name="T25" fmla="*/ 240 h 274"/>
                            <a:gd name="T26" fmla="*/ 973 w 1024"/>
                            <a:gd name="T27" fmla="*/ 269 h 274"/>
                            <a:gd name="T28" fmla="*/ 1024 w 1024"/>
                            <a:gd name="T29" fmla="*/ 269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</a:cxnLst>
                          <a:rect l="0" t="0" r="r" b="b"/>
                          <a:pathLst>
                            <a:path w="1024" h="274">
                              <a:moveTo>
                                <a:pt x="14" y="268"/>
                              </a:moveTo>
                              <a:cubicBezTo>
                                <a:pt x="14" y="266"/>
                                <a:pt x="14" y="267"/>
                                <a:pt x="14" y="258"/>
                              </a:cubicBezTo>
                              <a:cubicBezTo>
                                <a:pt x="14" y="249"/>
                                <a:pt x="13" y="224"/>
                                <a:pt x="13" y="212"/>
                              </a:cubicBezTo>
                              <a:cubicBezTo>
                                <a:pt x="13" y="200"/>
                                <a:pt x="13" y="194"/>
                                <a:pt x="14" y="187"/>
                              </a:cubicBezTo>
                              <a:cubicBezTo>
                                <a:pt x="15" y="180"/>
                                <a:pt x="0" y="173"/>
                                <a:pt x="20" y="169"/>
                              </a:cubicBezTo>
                              <a:cubicBezTo>
                                <a:pt x="41" y="165"/>
                                <a:pt x="95" y="167"/>
                                <a:pt x="136" y="160"/>
                              </a:cubicBezTo>
                              <a:cubicBezTo>
                                <a:pt x="177" y="153"/>
                                <a:pt x="228" y="145"/>
                                <a:pt x="265" y="126"/>
                              </a:cubicBezTo>
                              <a:cubicBezTo>
                                <a:pt x="301" y="107"/>
                                <a:pt x="327" y="66"/>
                                <a:pt x="355" y="46"/>
                              </a:cubicBezTo>
                              <a:cubicBezTo>
                                <a:pt x="383" y="25"/>
                                <a:pt x="405" y="10"/>
                                <a:pt x="432" y="5"/>
                              </a:cubicBezTo>
                              <a:cubicBezTo>
                                <a:pt x="459" y="0"/>
                                <a:pt x="486" y="1"/>
                                <a:pt x="518" y="15"/>
                              </a:cubicBezTo>
                              <a:cubicBezTo>
                                <a:pt x="550" y="29"/>
                                <a:pt x="576" y="57"/>
                                <a:pt x="626" y="87"/>
                              </a:cubicBezTo>
                              <a:cubicBezTo>
                                <a:pt x="676" y="117"/>
                                <a:pt x="770" y="173"/>
                                <a:pt x="815" y="198"/>
                              </a:cubicBezTo>
                              <a:cubicBezTo>
                                <a:pt x="860" y="223"/>
                                <a:pt x="870" y="228"/>
                                <a:pt x="896" y="240"/>
                              </a:cubicBezTo>
                              <a:cubicBezTo>
                                <a:pt x="922" y="252"/>
                                <a:pt x="952" y="264"/>
                                <a:pt x="973" y="269"/>
                              </a:cubicBezTo>
                              <a:cubicBezTo>
                                <a:pt x="994" y="274"/>
                                <a:pt x="1013" y="269"/>
                                <a:pt x="1024" y="269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61" name="Freeform 50"/>
                        <p:cNvSpPr>
                          <a:spLocks/>
                        </p:cNvSpPr>
                        <p:nvPr/>
                      </p:nvSpPr>
                      <p:spPr bwMode="auto">
                        <a:xfrm flipV="1">
                          <a:off x="3382" y="1839"/>
                          <a:ext cx="1018" cy="274"/>
                        </a:xfrm>
                        <a:custGeom>
                          <a:avLst/>
                          <a:gdLst>
                            <a:gd name="T0" fmla="*/ 0 w 1018"/>
                            <a:gd name="T1" fmla="*/ 161 h 274"/>
                            <a:gd name="T2" fmla="*/ 131 w 1018"/>
                            <a:gd name="T3" fmla="*/ 161 h 274"/>
                            <a:gd name="T4" fmla="*/ 259 w 1018"/>
                            <a:gd name="T5" fmla="*/ 127 h 274"/>
                            <a:gd name="T6" fmla="*/ 349 w 1018"/>
                            <a:gd name="T7" fmla="*/ 47 h 274"/>
                            <a:gd name="T8" fmla="*/ 426 w 1018"/>
                            <a:gd name="T9" fmla="*/ 6 h 274"/>
                            <a:gd name="T10" fmla="*/ 517 w 1018"/>
                            <a:gd name="T11" fmla="*/ 16 h 274"/>
                            <a:gd name="T12" fmla="*/ 626 w 1018"/>
                            <a:gd name="T13" fmla="*/ 100 h 274"/>
                            <a:gd name="T14" fmla="*/ 794 w 1018"/>
                            <a:gd name="T15" fmla="*/ 196 h 274"/>
                            <a:gd name="T16" fmla="*/ 890 w 1018"/>
                            <a:gd name="T17" fmla="*/ 244 h 274"/>
                            <a:gd name="T18" fmla="*/ 967 w 1018"/>
                            <a:gd name="T19" fmla="*/ 270 h 274"/>
                            <a:gd name="T20" fmla="*/ 1018 w 1018"/>
                            <a:gd name="T21" fmla="*/ 270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</a:cxnLst>
                          <a:rect l="0" t="0" r="r" b="b"/>
                          <a:pathLst>
                            <a:path w="1018" h="274">
                              <a:moveTo>
                                <a:pt x="0" y="161"/>
                              </a:moveTo>
                              <a:cubicBezTo>
                                <a:pt x="21" y="161"/>
                                <a:pt x="88" y="167"/>
                                <a:pt x="131" y="161"/>
                              </a:cubicBezTo>
                              <a:cubicBezTo>
                                <a:pt x="174" y="155"/>
                                <a:pt x="223" y="146"/>
                                <a:pt x="259" y="127"/>
                              </a:cubicBezTo>
                              <a:cubicBezTo>
                                <a:pt x="296" y="108"/>
                                <a:pt x="321" y="67"/>
                                <a:pt x="349" y="47"/>
                              </a:cubicBezTo>
                              <a:cubicBezTo>
                                <a:pt x="377" y="26"/>
                                <a:pt x="399" y="11"/>
                                <a:pt x="426" y="6"/>
                              </a:cubicBezTo>
                              <a:cubicBezTo>
                                <a:pt x="454" y="1"/>
                                <a:pt x="484" y="0"/>
                                <a:pt x="517" y="16"/>
                              </a:cubicBezTo>
                              <a:cubicBezTo>
                                <a:pt x="550" y="32"/>
                                <a:pt x="580" y="70"/>
                                <a:pt x="626" y="100"/>
                              </a:cubicBezTo>
                              <a:cubicBezTo>
                                <a:pt x="672" y="130"/>
                                <a:pt x="750" y="172"/>
                                <a:pt x="794" y="196"/>
                              </a:cubicBezTo>
                              <a:cubicBezTo>
                                <a:pt x="838" y="220"/>
                                <a:pt x="861" y="232"/>
                                <a:pt x="890" y="244"/>
                              </a:cubicBezTo>
                              <a:cubicBezTo>
                                <a:pt x="919" y="256"/>
                                <a:pt x="946" y="266"/>
                                <a:pt x="967" y="270"/>
                              </a:cubicBezTo>
                              <a:cubicBezTo>
                                <a:pt x="988" y="274"/>
                                <a:pt x="1007" y="270"/>
                                <a:pt x="1018" y="270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57" name="Group 55"/>
                      <p:cNvGrpSpPr>
                        <a:grpSpLocks/>
                      </p:cNvGrpSpPr>
                      <p:nvPr/>
                    </p:nvGrpSpPr>
                    <p:grpSpPr bwMode="auto">
                      <a:xfrm flipH="1" flipV="1">
                        <a:off x="3601" y="3597"/>
                        <a:ext cx="1391" cy="367"/>
                        <a:chOff x="3370" y="2156"/>
                        <a:chExt cx="1030" cy="275"/>
                      </a:xfrm>
                    </p:grpSpPr>
                    <p:sp>
                      <p:nvSpPr>
                        <p:cNvPr id="158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70" y="2157"/>
                          <a:ext cx="1024" cy="274"/>
                        </a:xfrm>
                        <a:custGeom>
                          <a:avLst/>
                          <a:gdLst>
                            <a:gd name="T0" fmla="*/ 14 w 1024"/>
                            <a:gd name="T1" fmla="*/ 268 h 274"/>
                            <a:gd name="T2" fmla="*/ 14 w 1024"/>
                            <a:gd name="T3" fmla="*/ 258 h 274"/>
                            <a:gd name="T4" fmla="*/ 13 w 1024"/>
                            <a:gd name="T5" fmla="*/ 212 h 274"/>
                            <a:gd name="T6" fmla="*/ 14 w 1024"/>
                            <a:gd name="T7" fmla="*/ 187 h 274"/>
                            <a:gd name="T8" fmla="*/ 20 w 1024"/>
                            <a:gd name="T9" fmla="*/ 169 h 274"/>
                            <a:gd name="T10" fmla="*/ 136 w 1024"/>
                            <a:gd name="T11" fmla="*/ 160 h 274"/>
                            <a:gd name="T12" fmla="*/ 265 w 1024"/>
                            <a:gd name="T13" fmla="*/ 126 h 274"/>
                            <a:gd name="T14" fmla="*/ 355 w 1024"/>
                            <a:gd name="T15" fmla="*/ 46 h 274"/>
                            <a:gd name="T16" fmla="*/ 432 w 1024"/>
                            <a:gd name="T17" fmla="*/ 5 h 274"/>
                            <a:gd name="T18" fmla="*/ 518 w 1024"/>
                            <a:gd name="T19" fmla="*/ 15 h 274"/>
                            <a:gd name="T20" fmla="*/ 626 w 1024"/>
                            <a:gd name="T21" fmla="*/ 87 h 274"/>
                            <a:gd name="T22" fmla="*/ 815 w 1024"/>
                            <a:gd name="T23" fmla="*/ 198 h 274"/>
                            <a:gd name="T24" fmla="*/ 896 w 1024"/>
                            <a:gd name="T25" fmla="*/ 240 h 274"/>
                            <a:gd name="T26" fmla="*/ 973 w 1024"/>
                            <a:gd name="T27" fmla="*/ 269 h 274"/>
                            <a:gd name="T28" fmla="*/ 1024 w 1024"/>
                            <a:gd name="T29" fmla="*/ 269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</a:cxnLst>
                          <a:rect l="0" t="0" r="r" b="b"/>
                          <a:pathLst>
                            <a:path w="1024" h="274">
                              <a:moveTo>
                                <a:pt x="14" y="268"/>
                              </a:moveTo>
                              <a:cubicBezTo>
                                <a:pt x="14" y="266"/>
                                <a:pt x="14" y="267"/>
                                <a:pt x="14" y="258"/>
                              </a:cubicBezTo>
                              <a:cubicBezTo>
                                <a:pt x="14" y="249"/>
                                <a:pt x="13" y="224"/>
                                <a:pt x="13" y="212"/>
                              </a:cubicBezTo>
                              <a:cubicBezTo>
                                <a:pt x="13" y="200"/>
                                <a:pt x="13" y="194"/>
                                <a:pt x="14" y="187"/>
                              </a:cubicBezTo>
                              <a:cubicBezTo>
                                <a:pt x="15" y="180"/>
                                <a:pt x="0" y="173"/>
                                <a:pt x="20" y="169"/>
                              </a:cubicBezTo>
                              <a:cubicBezTo>
                                <a:pt x="41" y="165"/>
                                <a:pt x="95" y="167"/>
                                <a:pt x="136" y="160"/>
                              </a:cubicBezTo>
                              <a:cubicBezTo>
                                <a:pt x="177" y="153"/>
                                <a:pt x="228" y="145"/>
                                <a:pt x="265" y="126"/>
                              </a:cubicBezTo>
                              <a:cubicBezTo>
                                <a:pt x="301" y="107"/>
                                <a:pt x="327" y="66"/>
                                <a:pt x="355" y="46"/>
                              </a:cubicBezTo>
                              <a:cubicBezTo>
                                <a:pt x="383" y="25"/>
                                <a:pt x="405" y="10"/>
                                <a:pt x="432" y="5"/>
                              </a:cubicBezTo>
                              <a:cubicBezTo>
                                <a:pt x="459" y="0"/>
                                <a:pt x="486" y="1"/>
                                <a:pt x="518" y="15"/>
                              </a:cubicBezTo>
                              <a:cubicBezTo>
                                <a:pt x="550" y="29"/>
                                <a:pt x="576" y="57"/>
                                <a:pt x="626" y="87"/>
                              </a:cubicBezTo>
                              <a:cubicBezTo>
                                <a:pt x="676" y="117"/>
                                <a:pt x="770" y="173"/>
                                <a:pt x="815" y="198"/>
                              </a:cubicBezTo>
                              <a:cubicBezTo>
                                <a:pt x="860" y="223"/>
                                <a:pt x="870" y="228"/>
                                <a:pt x="896" y="240"/>
                              </a:cubicBezTo>
                              <a:cubicBezTo>
                                <a:pt x="922" y="252"/>
                                <a:pt x="952" y="264"/>
                                <a:pt x="973" y="269"/>
                              </a:cubicBezTo>
                              <a:cubicBezTo>
                                <a:pt x="994" y="274"/>
                                <a:pt x="1013" y="269"/>
                                <a:pt x="1024" y="269"/>
                              </a:cubicBezTo>
                            </a:path>
                          </a:pathLst>
                        </a:custGeom>
                        <a:solidFill>
                          <a:schemeClr val="bg1">
                            <a:lumMod val="65000"/>
                          </a:schemeClr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 cmpd="sng">
                              <a:solidFill>
                                <a:schemeClr val="tx1"/>
                              </a:solidFill>
                              <a:round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59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382" y="2156"/>
                          <a:ext cx="1018" cy="274"/>
                        </a:xfrm>
                        <a:custGeom>
                          <a:avLst/>
                          <a:gdLst>
                            <a:gd name="T0" fmla="*/ 0 w 1018"/>
                            <a:gd name="T1" fmla="*/ 161 h 274"/>
                            <a:gd name="T2" fmla="*/ 131 w 1018"/>
                            <a:gd name="T3" fmla="*/ 161 h 274"/>
                            <a:gd name="T4" fmla="*/ 259 w 1018"/>
                            <a:gd name="T5" fmla="*/ 127 h 274"/>
                            <a:gd name="T6" fmla="*/ 349 w 1018"/>
                            <a:gd name="T7" fmla="*/ 47 h 274"/>
                            <a:gd name="T8" fmla="*/ 426 w 1018"/>
                            <a:gd name="T9" fmla="*/ 6 h 274"/>
                            <a:gd name="T10" fmla="*/ 517 w 1018"/>
                            <a:gd name="T11" fmla="*/ 16 h 274"/>
                            <a:gd name="T12" fmla="*/ 626 w 1018"/>
                            <a:gd name="T13" fmla="*/ 100 h 274"/>
                            <a:gd name="T14" fmla="*/ 794 w 1018"/>
                            <a:gd name="T15" fmla="*/ 196 h 274"/>
                            <a:gd name="T16" fmla="*/ 890 w 1018"/>
                            <a:gd name="T17" fmla="*/ 244 h 274"/>
                            <a:gd name="T18" fmla="*/ 967 w 1018"/>
                            <a:gd name="T19" fmla="*/ 270 h 274"/>
                            <a:gd name="T20" fmla="*/ 1018 w 1018"/>
                            <a:gd name="T21" fmla="*/ 270 h 274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</a:cxnLst>
                          <a:rect l="0" t="0" r="r" b="b"/>
                          <a:pathLst>
                            <a:path w="1018" h="274">
                              <a:moveTo>
                                <a:pt x="0" y="161"/>
                              </a:moveTo>
                              <a:cubicBezTo>
                                <a:pt x="21" y="161"/>
                                <a:pt x="88" y="167"/>
                                <a:pt x="131" y="161"/>
                              </a:cubicBezTo>
                              <a:cubicBezTo>
                                <a:pt x="174" y="155"/>
                                <a:pt x="223" y="146"/>
                                <a:pt x="259" y="127"/>
                              </a:cubicBezTo>
                              <a:cubicBezTo>
                                <a:pt x="296" y="108"/>
                                <a:pt x="321" y="67"/>
                                <a:pt x="349" y="47"/>
                              </a:cubicBezTo>
                              <a:cubicBezTo>
                                <a:pt x="377" y="26"/>
                                <a:pt x="399" y="11"/>
                                <a:pt x="426" y="6"/>
                              </a:cubicBezTo>
                              <a:cubicBezTo>
                                <a:pt x="454" y="1"/>
                                <a:pt x="484" y="0"/>
                                <a:pt x="517" y="16"/>
                              </a:cubicBezTo>
                              <a:cubicBezTo>
                                <a:pt x="550" y="32"/>
                                <a:pt x="580" y="70"/>
                                <a:pt x="626" y="100"/>
                              </a:cubicBezTo>
                              <a:cubicBezTo>
                                <a:pt x="672" y="130"/>
                                <a:pt x="750" y="172"/>
                                <a:pt x="794" y="196"/>
                              </a:cubicBezTo>
                              <a:cubicBezTo>
                                <a:pt x="838" y="220"/>
                                <a:pt x="861" y="232"/>
                                <a:pt x="890" y="244"/>
                              </a:cubicBezTo>
                              <a:cubicBezTo>
                                <a:pt x="919" y="256"/>
                                <a:pt x="946" y="266"/>
                                <a:pt x="967" y="270"/>
                              </a:cubicBezTo>
                              <a:cubicBezTo>
                                <a:pt x="988" y="274"/>
                                <a:pt x="1007" y="270"/>
                                <a:pt x="1018" y="270"/>
                              </a:cubicBezTo>
                            </a:path>
                          </a:pathLst>
                        </a:custGeom>
                        <a:noFill/>
                        <a:ln w="2857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folHlink"/>
                              </a:solidFill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sp>
                <p:nvSpPr>
                  <p:cNvPr id="15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1739" y="3882"/>
                    <a:ext cx="459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/>
                      <a:t>M&lt;1</a:t>
                    </a:r>
                  </a:p>
                </p:txBody>
              </p:sp>
              <p:sp>
                <p:nvSpPr>
                  <p:cNvPr id="15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3155" y="3882"/>
                    <a:ext cx="459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/>
                      <a:t>M&lt;1</a:t>
                    </a:r>
                  </a:p>
                </p:txBody>
              </p:sp>
              <p:sp>
                <p:nvSpPr>
                  <p:cNvPr id="15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187" y="3898"/>
                    <a:ext cx="459" cy="28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2000"/>
                      <a:t>M=1</a:t>
                    </a:r>
                  </a:p>
                </p:txBody>
              </p:sp>
            </p:grpSp>
            <p:sp>
              <p:nvSpPr>
                <p:cNvPr id="146" name="Rectangle 66"/>
                <p:cNvSpPr>
                  <a:spLocks noChangeArrowheads="1"/>
                </p:cNvSpPr>
                <p:nvPr/>
              </p:nvSpPr>
              <p:spPr bwMode="auto">
                <a:xfrm>
                  <a:off x="3271" y="4108"/>
                  <a:ext cx="36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006600"/>
                      </a:solidFill>
                    </a:rPr>
                    <a:t>A</a:t>
                  </a:r>
                  <a:r>
                    <a:rPr lang="en-US" altLang="en-US" sz="2000" b="1" baseline="-25000">
                      <a:solidFill>
                        <a:srgbClr val="006600"/>
                      </a:solidFill>
                      <a:sym typeface="Symbol" pitchFamily="18" charset="2"/>
                    </a:rPr>
                    <a:t> t1</a:t>
                  </a:r>
                </a:p>
              </p:txBody>
            </p:sp>
            <p:sp>
              <p:nvSpPr>
                <p:cNvPr id="147" name="Rectangle 67"/>
                <p:cNvSpPr>
                  <a:spLocks noChangeArrowheads="1"/>
                </p:cNvSpPr>
                <p:nvPr/>
              </p:nvSpPr>
              <p:spPr bwMode="auto">
                <a:xfrm>
                  <a:off x="5287" y="4124"/>
                  <a:ext cx="36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006600"/>
                      </a:solidFill>
                    </a:rPr>
                    <a:t>A</a:t>
                  </a:r>
                  <a:r>
                    <a:rPr lang="en-US" altLang="en-US" sz="2000" b="1" baseline="-25000">
                      <a:solidFill>
                        <a:srgbClr val="006600"/>
                      </a:solidFill>
                      <a:sym typeface="Symbol" pitchFamily="18" charset="2"/>
                    </a:rPr>
                    <a:t> t2</a:t>
                  </a:r>
                </a:p>
              </p:txBody>
            </p:sp>
            <p:sp>
              <p:nvSpPr>
                <p:cNvPr id="148" name="Rectangle 68"/>
                <p:cNvSpPr>
                  <a:spLocks noChangeArrowheads="1"/>
                </p:cNvSpPr>
                <p:nvPr/>
              </p:nvSpPr>
              <p:spPr bwMode="auto">
                <a:xfrm>
                  <a:off x="5507" y="3874"/>
                  <a:ext cx="459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altLang="en-US" sz="2000"/>
                    <a:t>M&lt;1</a:t>
                  </a:r>
                </a:p>
              </p:txBody>
            </p:sp>
          </p:grpSp>
          <p:grpSp>
            <p:nvGrpSpPr>
              <p:cNvPr id="141" name="Group 104"/>
              <p:cNvGrpSpPr>
                <a:grpSpLocks/>
              </p:cNvGrpSpPr>
              <p:nvPr/>
            </p:nvGrpSpPr>
            <p:grpSpPr bwMode="auto">
              <a:xfrm>
                <a:off x="764" y="3443"/>
                <a:ext cx="1751" cy="499"/>
                <a:chOff x="764" y="3443"/>
                <a:chExt cx="1751" cy="499"/>
              </a:xfrm>
            </p:grpSpPr>
            <p:sp>
              <p:nvSpPr>
                <p:cNvPr id="143" name="Freeform 97"/>
                <p:cNvSpPr>
                  <a:spLocks/>
                </p:cNvSpPr>
                <p:nvPr/>
              </p:nvSpPr>
              <p:spPr bwMode="auto">
                <a:xfrm>
                  <a:off x="764" y="3443"/>
                  <a:ext cx="1482" cy="405"/>
                </a:xfrm>
                <a:custGeom>
                  <a:avLst/>
                  <a:gdLst>
                    <a:gd name="T0" fmla="*/ 0 w 1836"/>
                    <a:gd name="T1" fmla="*/ 0 h 525"/>
                    <a:gd name="T2" fmla="*/ 240 w 1836"/>
                    <a:gd name="T3" fmla="*/ 80 h 525"/>
                    <a:gd name="T4" fmla="*/ 498 w 1836"/>
                    <a:gd name="T5" fmla="*/ 265 h 525"/>
                    <a:gd name="T6" fmla="*/ 642 w 1836"/>
                    <a:gd name="T7" fmla="*/ 409 h 525"/>
                    <a:gd name="T8" fmla="*/ 774 w 1836"/>
                    <a:gd name="T9" fmla="*/ 517 h 525"/>
                    <a:gd name="T10" fmla="*/ 1098 w 1836"/>
                    <a:gd name="T11" fmla="*/ 457 h 525"/>
                    <a:gd name="T12" fmla="*/ 1560 w 1836"/>
                    <a:gd name="T13" fmla="*/ 313 h 525"/>
                    <a:gd name="T14" fmla="*/ 1836 w 1836"/>
                    <a:gd name="T15" fmla="*/ 277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836" h="525">
                      <a:moveTo>
                        <a:pt x="0" y="0"/>
                      </a:moveTo>
                      <a:cubicBezTo>
                        <a:pt x="40" y="13"/>
                        <a:pt x="157" y="36"/>
                        <a:pt x="240" y="80"/>
                      </a:cubicBezTo>
                      <a:cubicBezTo>
                        <a:pt x="323" y="124"/>
                        <a:pt x="431" y="210"/>
                        <a:pt x="498" y="265"/>
                      </a:cubicBezTo>
                      <a:cubicBezTo>
                        <a:pt x="565" y="320"/>
                        <a:pt x="596" y="367"/>
                        <a:pt x="642" y="409"/>
                      </a:cubicBezTo>
                      <a:cubicBezTo>
                        <a:pt x="688" y="451"/>
                        <a:pt x="698" y="509"/>
                        <a:pt x="774" y="517"/>
                      </a:cubicBezTo>
                      <a:cubicBezTo>
                        <a:pt x="850" y="525"/>
                        <a:pt x="967" y="491"/>
                        <a:pt x="1098" y="457"/>
                      </a:cubicBezTo>
                      <a:cubicBezTo>
                        <a:pt x="1229" y="423"/>
                        <a:pt x="1437" y="343"/>
                        <a:pt x="1560" y="313"/>
                      </a:cubicBezTo>
                      <a:cubicBezTo>
                        <a:pt x="1683" y="283"/>
                        <a:pt x="1779" y="284"/>
                        <a:pt x="1836" y="277"/>
                      </a:cubicBezTo>
                    </a:path>
                  </a:pathLst>
                </a:custGeom>
                <a:noFill/>
                <a:ln w="28575" cmpd="sng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" name="Rectangle 98"/>
                <p:cNvSpPr>
                  <a:spLocks noChangeArrowheads="1"/>
                </p:cNvSpPr>
                <p:nvPr/>
              </p:nvSpPr>
              <p:spPr bwMode="auto">
                <a:xfrm>
                  <a:off x="1920" y="3678"/>
                  <a:ext cx="595" cy="2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b="1">
                      <a:solidFill>
                        <a:srgbClr val="003399"/>
                      </a:solidFill>
                    </a:rPr>
                    <a:t>M</a:t>
                  </a:r>
                  <a:r>
                    <a:rPr lang="en-US" altLang="en-US" b="1" baseline="-25000">
                      <a:solidFill>
                        <a:srgbClr val="003399"/>
                      </a:solidFill>
                    </a:rPr>
                    <a:t>test</a:t>
                  </a:r>
                  <a:r>
                    <a:rPr lang="en-US" altLang="en-US" b="1">
                      <a:solidFill>
                        <a:srgbClr val="003399"/>
                      </a:solidFill>
                      <a:sym typeface="Symbol" pitchFamily="18" charset="2"/>
                    </a:rPr>
                    <a:t>&lt;1</a:t>
                  </a:r>
                </a:p>
              </p:txBody>
            </p:sp>
          </p:grpSp>
        </p:grpSp>
        <p:sp>
          <p:nvSpPr>
            <p:cNvPr id="139" name="Line 102"/>
            <p:cNvSpPr>
              <a:spLocks noChangeShapeType="1"/>
            </p:cNvSpPr>
            <p:nvPr/>
          </p:nvSpPr>
          <p:spPr bwMode="auto">
            <a:xfrm>
              <a:off x="3384" y="3776"/>
              <a:ext cx="0" cy="192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210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Shock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41910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Further increase in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endParaRPr lang="en-US" baseline="-25000" dirty="0"/>
          </a:p>
          <a:p>
            <a:pPr lvl="1"/>
            <a:r>
              <a:rPr lang="en-US" dirty="0"/>
              <a:t>Normal </a:t>
            </a:r>
            <a:r>
              <a:rPr lang="en-US" dirty="0">
                <a:solidFill>
                  <a:srgbClr val="FF0000"/>
                </a:solidFill>
              </a:rPr>
              <a:t>shock</a:t>
            </a:r>
            <a:r>
              <a:rPr lang="en-US" dirty="0"/>
              <a:t> in diverging section of nozzle</a:t>
            </a:r>
          </a:p>
          <a:p>
            <a:r>
              <a:rPr lang="en-US" dirty="0"/>
              <a:t>Can A</a:t>
            </a:r>
            <a:r>
              <a:rPr lang="en-US" baseline="-25000" dirty="0"/>
              <a:t>t2</a:t>
            </a:r>
            <a:r>
              <a:rPr lang="en-US" dirty="0"/>
              <a:t>=A</a:t>
            </a:r>
            <a:r>
              <a:rPr lang="en-US" baseline="-25000" dirty="0"/>
              <a:t>t1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A* increase across shock (A</a:t>
            </a:r>
            <a:r>
              <a:rPr lang="en-US" baseline="-25000" dirty="0"/>
              <a:t>2</a:t>
            </a:r>
            <a:r>
              <a:rPr lang="en-US" baseline="30000" dirty="0"/>
              <a:t>*</a:t>
            </a:r>
            <a:r>
              <a:rPr lang="en-US" dirty="0"/>
              <a:t>/A</a:t>
            </a:r>
            <a:r>
              <a:rPr lang="en-US" baseline="-25000" dirty="0"/>
              <a:t>1</a:t>
            </a:r>
            <a:r>
              <a:rPr lang="en-US" baseline="30000" dirty="0"/>
              <a:t>*</a:t>
            </a:r>
            <a:r>
              <a:rPr lang="en-US" dirty="0"/>
              <a:t> ~P</a:t>
            </a:r>
            <a:r>
              <a:rPr lang="en-US" baseline="-25000" dirty="0"/>
              <a:t>o1</a:t>
            </a:r>
            <a:r>
              <a:rPr lang="en-US" dirty="0"/>
              <a:t>/P</a:t>
            </a:r>
            <a:r>
              <a:rPr lang="en-US" baseline="-25000" dirty="0"/>
              <a:t>o2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To get same mass </a:t>
            </a:r>
            <a:r>
              <a:rPr lang="en-US" dirty="0" err="1"/>
              <a:t>flowrate</a:t>
            </a:r>
            <a:r>
              <a:rPr lang="en-US" dirty="0"/>
              <a:t> through 2</a:t>
            </a:r>
            <a:r>
              <a:rPr lang="en-US" baseline="30000" dirty="0"/>
              <a:t>nd</a:t>
            </a:r>
            <a:r>
              <a:rPr lang="en-US" dirty="0"/>
              <a:t> throat,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t2</a:t>
            </a:r>
            <a:r>
              <a:rPr lang="en-US" dirty="0">
                <a:solidFill>
                  <a:srgbClr val="FF0000"/>
                </a:solidFill>
              </a:rPr>
              <a:t>&gt;A</a:t>
            </a:r>
            <a:r>
              <a:rPr lang="en-US" baseline="-25000" dirty="0">
                <a:solidFill>
                  <a:srgbClr val="FF0000"/>
                </a:solidFill>
              </a:rPr>
              <a:t>t1</a:t>
            </a:r>
            <a:r>
              <a:rPr lang="en-US" dirty="0"/>
              <a:t> </a:t>
            </a:r>
          </a:p>
          <a:p>
            <a:r>
              <a:rPr lang="en-US" dirty="0"/>
              <a:t>How big does A</a:t>
            </a:r>
            <a:r>
              <a:rPr lang="en-US" baseline="-25000" dirty="0"/>
              <a:t>t2</a:t>
            </a:r>
            <a:r>
              <a:rPr lang="en-US" dirty="0"/>
              <a:t> have to be?</a:t>
            </a:r>
          </a:p>
          <a:p>
            <a:pPr lvl="1"/>
            <a:r>
              <a:rPr lang="en-US" dirty="0"/>
              <a:t>Biggest P</a:t>
            </a:r>
            <a:r>
              <a:rPr lang="en-US" baseline="-25000" dirty="0"/>
              <a:t>o</a:t>
            </a:r>
            <a:r>
              <a:rPr lang="en-US" dirty="0"/>
              <a:t> loss for strongest shock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shock in test section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39" name="Group 65"/>
          <p:cNvGrpSpPr>
            <a:grpSpLocks/>
          </p:cNvGrpSpPr>
          <p:nvPr/>
        </p:nvGrpSpPr>
        <p:grpSpPr bwMode="auto">
          <a:xfrm>
            <a:off x="4283364" y="1609732"/>
            <a:ext cx="4694670" cy="1245254"/>
            <a:chOff x="2755" y="1202"/>
            <a:chExt cx="3253" cy="889"/>
          </a:xfrm>
        </p:grpSpPr>
        <p:sp>
          <p:nvSpPr>
            <p:cNvPr id="40" name="Rectangle 53"/>
            <p:cNvSpPr>
              <a:spLocks noChangeArrowheads="1"/>
            </p:cNvSpPr>
            <p:nvPr/>
          </p:nvSpPr>
          <p:spPr bwMode="auto">
            <a:xfrm>
              <a:off x="2755" y="1506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M&lt;1</a:t>
              </a:r>
            </a:p>
          </p:txBody>
        </p:sp>
        <p:sp>
          <p:nvSpPr>
            <p:cNvPr id="41" name="Rectangle 54"/>
            <p:cNvSpPr>
              <a:spLocks noChangeArrowheads="1"/>
            </p:cNvSpPr>
            <p:nvPr/>
          </p:nvSpPr>
          <p:spPr bwMode="auto">
            <a:xfrm>
              <a:off x="4171" y="1506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M&lt;1</a:t>
              </a:r>
            </a:p>
          </p:txBody>
        </p:sp>
        <p:sp>
          <p:nvSpPr>
            <p:cNvPr id="42" name="Rectangle 55"/>
            <p:cNvSpPr>
              <a:spLocks noChangeArrowheads="1"/>
            </p:cNvSpPr>
            <p:nvPr/>
          </p:nvSpPr>
          <p:spPr bwMode="auto">
            <a:xfrm>
              <a:off x="3291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=1</a:t>
              </a:r>
            </a:p>
          </p:txBody>
        </p:sp>
        <p:grpSp>
          <p:nvGrpSpPr>
            <p:cNvPr id="43" name="Group 59"/>
            <p:cNvGrpSpPr>
              <a:grpSpLocks/>
            </p:cNvGrpSpPr>
            <p:nvPr/>
          </p:nvGrpSpPr>
          <p:grpSpPr bwMode="auto">
            <a:xfrm>
              <a:off x="2908" y="1202"/>
              <a:ext cx="3100" cy="889"/>
              <a:chOff x="2868" y="3570"/>
              <a:chExt cx="3100" cy="889"/>
            </a:xfrm>
          </p:grpSpPr>
          <p:grpSp>
            <p:nvGrpSpPr>
              <p:cNvPr id="45" name="Group 36"/>
              <p:cNvGrpSpPr>
                <a:grpSpLocks/>
              </p:cNvGrpSpPr>
              <p:nvPr/>
            </p:nvGrpSpPr>
            <p:grpSpPr bwMode="auto">
              <a:xfrm>
                <a:off x="2868" y="3570"/>
                <a:ext cx="3100" cy="889"/>
                <a:chOff x="1892" y="3594"/>
                <a:chExt cx="3100" cy="889"/>
              </a:xfrm>
            </p:grpSpPr>
            <p:grpSp>
              <p:nvGrpSpPr>
                <p:cNvPr id="48" name="Group 37"/>
                <p:cNvGrpSpPr>
                  <a:grpSpLocks/>
                </p:cNvGrpSpPr>
                <p:nvPr/>
              </p:nvGrpSpPr>
              <p:grpSpPr bwMode="auto">
                <a:xfrm>
                  <a:off x="1892" y="4133"/>
                  <a:ext cx="3100" cy="350"/>
                  <a:chOff x="1364" y="4066"/>
                  <a:chExt cx="3628" cy="409"/>
                </a:xfrm>
              </p:grpSpPr>
              <p:sp>
                <p:nvSpPr>
                  <p:cNvPr id="57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2755" y="4469"/>
                    <a:ext cx="843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8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1364" y="4066"/>
                    <a:ext cx="1391" cy="409"/>
                    <a:chOff x="3370" y="2156"/>
                    <a:chExt cx="1030" cy="275"/>
                  </a:xfrm>
                </p:grpSpPr>
                <p:sp>
                  <p:nvSpPr>
                    <p:cNvPr id="62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3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9" name="Group 42"/>
                  <p:cNvGrpSpPr>
                    <a:grpSpLocks/>
                  </p:cNvGrpSpPr>
                  <p:nvPr/>
                </p:nvGrpSpPr>
                <p:grpSpPr bwMode="auto">
                  <a:xfrm flipH="1">
                    <a:off x="3601" y="4108"/>
                    <a:ext cx="1391" cy="367"/>
                    <a:chOff x="3370" y="2156"/>
                    <a:chExt cx="1030" cy="275"/>
                  </a:xfrm>
                </p:grpSpPr>
                <p:sp>
                  <p:nvSpPr>
                    <p:cNvPr id="60" name="Freeform 43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1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49" name="Group 45"/>
                <p:cNvGrpSpPr>
                  <a:grpSpLocks/>
                </p:cNvGrpSpPr>
                <p:nvPr/>
              </p:nvGrpSpPr>
              <p:grpSpPr bwMode="auto">
                <a:xfrm>
                  <a:off x="1892" y="3594"/>
                  <a:ext cx="3100" cy="350"/>
                  <a:chOff x="1364" y="3594"/>
                  <a:chExt cx="3628" cy="409"/>
                </a:xfrm>
              </p:grpSpPr>
              <p:sp>
                <p:nvSpPr>
                  <p:cNvPr id="50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755" y="3601"/>
                    <a:ext cx="843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51" name="Group 47"/>
                  <p:cNvGrpSpPr>
                    <a:grpSpLocks/>
                  </p:cNvGrpSpPr>
                  <p:nvPr/>
                </p:nvGrpSpPr>
                <p:grpSpPr bwMode="auto">
                  <a:xfrm>
                    <a:off x="1364" y="3594"/>
                    <a:ext cx="1391" cy="409"/>
                    <a:chOff x="3370" y="1838"/>
                    <a:chExt cx="1030" cy="275"/>
                  </a:xfrm>
                </p:grpSpPr>
                <p:sp>
                  <p:nvSpPr>
                    <p:cNvPr id="55" name="Freeform 48"/>
                    <p:cNvSpPr>
                      <a:spLocks/>
                    </p:cNvSpPr>
                    <p:nvPr/>
                  </p:nvSpPr>
                  <p:spPr bwMode="auto">
                    <a:xfrm flipV="1">
                      <a:off x="3370" y="1838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6" name="Freeform 49"/>
                    <p:cNvSpPr>
                      <a:spLocks/>
                    </p:cNvSpPr>
                    <p:nvPr/>
                  </p:nvSpPr>
                  <p:spPr bwMode="auto">
                    <a:xfrm flipV="1">
                      <a:off x="3382" y="1839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" name="Group 50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3601" y="3597"/>
                    <a:ext cx="1391" cy="367"/>
                    <a:chOff x="3370" y="2156"/>
                    <a:chExt cx="1030" cy="275"/>
                  </a:xfrm>
                </p:grpSpPr>
                <p:sp>
                  <p:nvSpPr>
                    <p:cNvPr id="53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4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46" name="Rectangle 56"/>
              <p:cNvSpPr>
                <a:spLocks noChangeArrowheads="1"/>
              </p:cNvSpPr>
              <p:nvPr/>
            </p:nvSpPr>
            <p:spPr bwMode="auto">
              <a:xfrm>
                <a:off x="3271" y="4108"/>
                <a:ext cx="363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6600"/>
                    </a:solidFill>
                  </a:rPr>
                  <a:t>A</a:t>
                </a:r>
                <a:r>
                  <a:rPr lang="en-US" altLang="en-US" sz="2000" b="1" baseline="-25000">
                    <a:solidFill>
                      <a:srgbClr val="006600"/>
                    </a:solidFill>
                    <a:sym typeface="Symbol" pitchFamily="18" charset="2"/>
                  </a:rPr>
                  <a:t> t1</a:t>
                </a:r>
              </a:p>
            </p:txBody>
          </p:sp>
          <p:sp>
            <p:nvSpPr>
              <p:cNvPr id="47" name="Rectangle 57"/>
              <p:cNvSpPr>
                <a:spLocks noChangeArrowheads="1"/>
              </p:cNvSpPr>
              <p:nvPr/>
            </p:nvSpPr>
            <p:spPr bwMode="auto">
              <a:xfrm>
                <a:off x="5287" y="4124"/>
                <a:ext cx="363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6600"/>
                    </a:solidFill>
                  </a:rPr>
                  <a:t>A</a:t>
                </a:r>
                <a:r>
                  <a:rPr lang="en-US" altLang="en-US" sz="2000" b="1" baseline="-25000">
                    <a:solidFill>
                      <a:srgbClr val="006600"/>
                    </a:solidFill>
                    <a:sym typeface="Symbol" pitchFamily="18" charset="2"/>
                  </a:rPr>
                  <a:t> t2</a:t>
                </a:r>
              </a:p>
            </p:txBody>
          </p:sp>
        </p:grpSp>
        <p:sp>
          <p:nvSpPr>
            <p:cNvPr id="44" name="Rectangle 58"/>
            <p:cNvSpPr>
              <a:spLocks noChangeArrowheads="1"/>
            </p:cNvSpPr>
            <p:nvPr/>
          </p:nvSpPr>
          <p:spPr bwMode="auto">
            <a:xfrm>
              <a:off x="5563" y="1522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M&lt;1</a:t>
              </a:r>
            </a:p>
          </p:txBody>
        </p:sp>
      </p:grpSp>
      <p:grpSp>
        <p:nvGrpSpPr>
          <p:cNvPr id="64" name="Group 64"/>
          <p:cNvGrpSpPr>
            <a:grpSpLocks/>
          </p:cNvGrpSpPr>
          <p:nvPr/>
        </p:nvGrpSpPr>
        <p:grpSpPr bwMode="auto">
          <a:xfrm>
            <a:off x="5403279" y="1797430"/>
            <a:ext cx="417080" cy="862853"/>
            <a:chOff x="3531" y="1336"/>
            <a:chExt cx="289" cy="616"/>
          </a:xfrm>
        </p:grpSpPr>
        <p:sp>
          <p:nvSpPr>
            <p:cNvPr id="65" name="Line 61"/>
            <p:cNvSpPr>
              <a:spLocks noChangeShapeType="1"/>
            </p:cNvSpPr>
            <p:nvPr/>
          </p:nvSpPr>
          <p:spPr bwMode="auto">
            <a:xfrm>
              <a:off x="3776" y="1336"/>
              <a:ext cx="0" cy="616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3531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</p:grpSp>
      <p:grpSp>
        <p:nvGrpSpPr>
          <p:cNvPr id="67" name="Group 69"/>
          <p:cNvGrpSpPr>
            <a:grpSpLocks/>
          </p:cNvGrpSpPr>
          <p:nvPr/>
        </p:nvGrpSpPr>
        <p:grpSpPr bwMode="auto">
          <a:xfrm>
            <a:off x="5293591" y="2921934"/>
            <a:ext cx="3688773" cy="2907926"/>
            <a:chOff x="3572" y="2086"/>
            <a:chExt cx="2652" cy="2060"/>
          </a:xfrm>
        </p:grpSpPr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4051" y="2408"/>
              <a:ext cx="414" cy="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400">
                  <a:latin typeface="Symbol" pitchFamily="18" charset="2"/>
                </a:rPr>
                <a:t>g</a:t>
              </a:r>
              <a:r>
                <a:rPr lang="en-US" altLang="en-US" sz="1400"/>
                <a:t>=1.4</a:t>
              </a:r>
            </a:p>
          </p:txBody>
        </p:sp>
        <p:graphicFrame>
          <p:nvGraphicFramePr>
            <p:cNvPr id="69" name="Object 68"/>
            <p:cNvGraphicFramePr>
              <a:graphicFrameLocks noChangeAspect="1"/>
            </p:cNvGraphicFramePr>
            <p:nvPr/>
          </p:nvGraphicFramePr>
          <p:xfrm>
            <a:off x="3572" y="2086"/>
            <a:ext cx="2652" cy="2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Chart" r:id="rId3" imgW="5458206" imgH="4267606" progId="Excel.Chart.8">
                    <p:embed/>
                  </p:oleObj>
                </mc:Choice>
                <mc:Fallback>
                  <p:oleObj name="Chart" r:id="rId3" imgW="5458206" imgH="4267606" progId="Excel.Char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2" y="2086"/>
                          <a:ext cx="2652" cy="2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80778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Swallowing Shock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3276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 raise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until shock enters test section</a:t>
            </a:r>
          </a:p>
          <a:p>
            <a:pPr lvl="1"/>
            <a:r>
              <a:rPr lang="en-US" dirty="0"/>
              <a:t>M in test section,  M</a:t>
            </a:r>
            <a:r>
              <a:rPr lang="en-US" baseline="-25000" dirty="0"/>
              <a:t>2</a:t>
            </a:r>
            <a:r>
              <a:rPr lang="en-US" dirty="0"/>
              <a:t> after shock</a:t>
            </a:r>
          </a:p>
          <a:p>
            <a:r>
              <a:rPr lang="en-US" dirty="0"/>
              <a:t>To have shock “disappear”, must pass through 2</a:t>
            </a:r>
            <a:r>
              <a:rPr lang="en-US" baseline="30000" dirty="0"/>
              <a:t>nd</a:t>
            </a:r>
            <a:r>
              <a:rPr lang="en-US" dirty="0"/>
              <a:t> throat</a:t>
            </a:r>
          </a:p>
          <a:p>
            <a:pPr lvl="1"/>
            <a:r>
              <a:rPr lang="en-US" dirty="0"/>
              <a:t>A</a:t>
            </a:r>
            <a:r>
              <a:rPr lang="en-US" baseline="-25000" dirty="0"/>
              <a:t>t2</a:t>
            </a:r>
            <a:r>
              <a:rPr lang="en-US" dirty="0"/>
              <a:t>=A</a:t>
            </a:r>
            <a:r>
              <a:rPr lang="en-US" baseline="-25000" dirty="0"/>
              <a:t>2</a:t>
            </a:r>
            <a:r>
              <a:rPr lang="en-US" baseline="30000" dirty="0"/>
              <a:t>*</a:t>
            </a:r>
            <a:r>
              <a:rPr lang="en-US" dirty="0"/>
              <a:t> at M</a:t>
            </a:r>
            <a:r>
              <a:rPr lang="en-US" baseline="-25000" dirty="0"/>
              <a:t>2</a:t>
            </a:r>
            <a:r>
              <a:rPr lang="en-US" dirty="0"/>
              <a:t> after shock at </a:t>
            </a:r>
            <a:r>
              <a:rPr lang="en-US" dirty="0" err="1"/>
              <a:t>M</a:t>
            </a:r>
            <a:r>
              <a:rPr lang="en-US" baseline="-25000" dirty="0" err="1"/>
              <a:t>test</a:t>
            </a:r>
            <a:endParaRPr lang="en-US" baseline="-25000" dirty="0"/>
          </a:p>
          <a:p>
            <a:pPr lvl="1"/>
            <a:r>
              <a:rPr lang="en-US" dirty="0"/>
              <a:t>Increase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slightly above previous case</a:t>
            </a:r>
          </a:p>
          <a:p>
            <a:pPr lvl="1"/>
            <a:r>
              <a:rPr lang="en-US" dirty="0"/>
              <a:t>Shock leaves test section, enters “diffuser”</a:t>
            </a:r>
          </a:p>
          <a:p>
            <a:pPr lvl="1"/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baseline="30000" dirty="0"/>
              <a:t>*</a:t>
            </a:r>
            <a:r>
              <a:rPr lang="en-US" dirty="0"/>
              <a:t> drops (M drops); shock keeps going; </a:t>
            </a:r>
            <a:r>
              <a:rPr lang="en-US" dirty="0">
                <a:solidFill>
                  <a:srgbClr val="FF0000"/>
                </a:solidFill>
              </a:rPr>
              <a:t>shock swallowed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Rectangle 1029"/>
          <p:cNvSpPr>
            <a:spLocks noChangeArrowheads="1"/>
          </p:cNvSpPr>
          <p:nvPr/>
        </p:nvSpPr>
        <p:spPr bwMode="auto">
          <a:xfrm>
            <a:off x="68407" y="5450982"/>
            <a:ext cx="614795" cy="369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M&lt;1</a:t>
            </a:r>
          </a:p>
        </p:txBody>
      </p:sp>
      <p:sp>
        <p:nvSpPr>
          <p:cNvPr id="9" name="Rectangle 1031"/>
          <p:cNvSpPr>
            <a:spLocks noChangeArrowheads="1"/>
          </p:cNvSpPr>
          <p:nvPr/>
        </p:nvSpPr>
        <p:spPr bwMode="auto">
          <a:xfrm>
            <a:off x="712526" y="5436026"/>
            <a:ext cx="417080" cy="369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/>
              <a:t>=1</a:t>
            </a:r>
          </a:p>
        </p:txBody>
      </p:sp>
      <p:grpSp>
        <p:nvGrpSpPr>
          <p:cNvPr id="10" name="Group 1032"/>
          <p:cNvGrpSpPr>
            <a:grpSpLocks/>
          </p:cNvGrpSpPr>
          <p:nvPr/>
        </p:nvGrpSpPr>
        <p:grpSpPr bwMode="auto">
          <a:xfrm>
            <a:off x="68407" y="4987791"/>
            <a:ext cx="4473863" cy="1245254"/>
            <a:chOff x="2868" y="3570"/>
            <a:chExt cx="3100" cy="889"/>
          </a:xfrm>
        </p:grpSpPr>
        <p:grpSp>
          <p:nvGrpSpPr>
            <p:cNvPr id="11" name="Group 1033"/>
            <p:cNvGrpSpPr>
              <a:grpSpLocks/>
            </p:cNvGrpSpPr>
            <p:nvPr/>
          </p:nvGrpSpPr>
          <p:grpSpPr bwMode="auto">
            <a:xfrm>
              <a:off x="2868" y="3570"/>
              <a:ext cx="3100" cy="889"/>
              <a:chOff x="1892" y="3594"/>
              <a:chExt cx="3100" cy="889"/>
            </a:xfrm>
          </p:grpSpPr>
          <p:grpSp>
            <p:nvGrpSpPr>
              <p:cNvPr id="14" name="Group 1034"/>
              <p:cNvGrpSpPr>
                <a:grpSpLocks/>
              </p:cNvGrpSpPr>
              <p:nvPr/>
            </p:nvGrpSpPr>
            <p:grpSpPr bwMode="auto">
              <a:xfrm>
                <a:off x="1892" y="4133"/>
                <a:ext cx="3100" cy="350"/>
                <a:chOff x="1364" y="4066"/>
                <a:chExt cx="3628" cy="409"/>
              </a:xfrm>
            </p:grpSpPr>
            <p:sp>
              <p:nvSpPr>
                <p:cNvPr id="23" name="Line 1035"/>
                <p:cNvSpPr>
                  <a:spLocks noChangeShapeType="1"/>
                </p:cNvSpPr>
                <p:nvPr/>
              </p:nvSpPr>
              <p:spPr bwMode="auto">
                <a:xfrm>
                  <a:off x="2755" y="4469"/>
                  <a:ext cx="84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4" name="Group 1036"/>
                <p:cNvGrpSpPr>
                  <a:grpSpLocks/>
                </p:cNvGrpSpPr>
                <p:nvPr/>
              </p:nvGrpSpPr>
              <p:grpSpPr bwMode="auto">
                <a:xfrm>
                  <a:off x="1364" y="4066"/>
                  <a:ext cx="1391" cy="409"/>
                  <a:chOff x="3370" y="2156"/>
                  <a:chExt cx="1030" cy="275"/>
                </a:xfrm>
              </p:grpSpPr>
              <p:sp>
                <p:nvSpPr>
                  <p:cNvPr id="28" name="Freeform 1037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Freeform 1038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" name="Group 1039"/>
                <p:cNvGrpSpPr>
                  <a:grpSpLocks/>
                </p:cNvGrpSpPr>
                <p:nvPr/>
              </p:nvGrpSpPr>
              <p:grpSpPr bwMode="auto">
                <a:xfrm flipH="1">
                  <a:off x="3601" y="4108"/>
                  <a:ext cx="1391" cy="367"/>
                  <a:chOff x="3370" y="2156"/>
                  <a:chExt cx="1030" cy="275"/>
                </a:xfrm>
              </p:grpSpPr>
              <p:sp>
                <p:nvSpPr>
                  <p:cNvPr id="26" name="Freeform 1040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" name="Freeform 1041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5" name="Group 1042"/>
              <p:cNvGrpSpPr>
                <a:grpSpLocks/>
              </p:cNvGrpSpPr>
              <p:nvPr/>
            </p:nvGrpSpPr>
            <p:grpSpPr bwMode="auto">
              <a:xfrm>
                <a:off x="1892" y="3594"/>
                <a:ext cx="3100" cy="350"/>
                <a:chOff x="1364" y="3594"/>
                <a:chExt cx="3628" cy="409"/>
              </a:xfrm>
            </p:grpSpPr>
            <p:sp>
              <p:nvSpPr>
                <p:cNvPr id="16" name="Line 1043"/>
                <p:cNvSpPr>
                  <a:spLocks noChangeShapeType="1"/>
                </p:cNvSpPr>
                <p:nvPr/>
              </p:nvSpPr>
              <p:spPr bwMode="auto">
                <a:xfrm>
                  <a:off x="2755" y="3601"/>
                  <a:ext cx="84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7" name="Group 1044"/>
                <p:cNvGrpSpPr>
                  <a:grpSpLocks/>
                </p:cNvGrpSpPr>
                <p:nvPr/>
              </p:nvGrpSpPr>
              <p:grpSpPr bwMode="auto">
                <a:xfrm>
                  <a:off x="1364" y="3594"/>
                  <a:ext cx="1391" cy="409"/>
                  <a:chOff x="3370" y="1838"/>
                  <a:chExt cx="1030" cy="275"/>
                </a:xfrm>
              </p:grpSpPr>
              <p:sp>
                <p:nvSpPr>
                  <p:cNvPr id="21" name="Freeform 1045"/>
                  <p:cNvSpPr>
                    <a:spLocks/>
                  </p:cNvSpPr>
                  <p:nvPr/>
                </p:nvSpPr>
                <p:spPr bwMode="auto">
                  <a:xfrm flipV="1">
                    <a:off x="3370" y="1838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" name="Freeform 1046"/>
                  <p:cNvSpPr>
                    <a:spLocks/>
                  </p:cNvSpPr>
                  <p:nvPr/>
                </p:nvSpPr>
                <p:spPr bwMode="auto">
                  <a:xfrm flipV="1">
                    <a:off x="3382" y="1839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1047"/>
                <p:cNvGrpSpPr>
                  <a:grpSpLocks/>
                </p:cNvGrpSpPr>
                <p:nvPr/>
              </p:nvGrpSpPr>
              <p:grpSpPr bwMode="auto">
                <a:xfrm flipH="1" flipV="1">
                  <a:off x="3601" y="3597"/>
                  <a:ext cx="1391" cy="367"/>
                  <a:chOff x="3370" y="2156"/>
                  <a:chExt cx="1030" cy="275"/>
                </a:xfrm>
              </p:grpSpPr>
              <p:sp>
                <p:nvSpPr>
                  <p:cNvPr id="19" name="Freeform 1048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" name="Freeform 1049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" name="Rectangle 1050"/>
            <p:cNvSpPr>
              <a:spLocks noChangeArrowheads="1"/>
            </p:cNvSpPr>
            <p:nvPr/>
          </p:nvSpPr>
          <p:spPr bwMode="auto">
            <a:xfrm>
              <a:off x="3271" y="4108"/>
              <a:ext cx="36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6600"/>
                  </a:solidFill>
                </a:rPr>
                <a:t>A</a:t>
              </a:r>
              <a:r>
                <a:rPr lang="en-US" altLang="en-US" sz="2000" b="1" baseline="-25000">
                  <a:solidFill>
                    <a:srgbClr val="006600"/>
                  </a:solidFill>
                  <a:sym typeface="Symbol" pitchFamily="18" charset="2"/>
                </a:rPr>
                <a:t> t1</a:t>
              </a:r>
            </a:p>
          </p:txBody>
        </p:sp>
        <p:sp>
          <p:nvSpPr>
            <p:cNvPr id="13" name="Rectangle 1051"/>
            <p:cNvSpPr>
              <a:spLocks noChangeArrowheads="1"/>
            </p:cNvSpPr>
            <p:nvPr/>
          </p:nvSpPr>
          <p:spPr bwMode="auto">
            <a:xfrm>
              <a:off x="5287" y="4124"/>
              <a:ext cx="36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6600"/>
                  </a:solidFill>
                </a:rPr>
                <a:t>A</a:t>
              </a:r>
              <a:r>
                <a:rPr lang="en-US" altLang="en-US" sz="2000" b="1" baseline="-25000">
                  <a:solidFill>
                    <a:srgbClr val="006600"/>
                  </a:solidFill>
                  <a:sym typeface="Symbol" pitchFamily="18" charset="2"/>
                </a:rPr>
                <a:t> t2</a:t>
              </a:r>
            </a:p>
          </p:txBody>
        </p:sp>
      </p:grpSp>
      <p:grpSp>
        <p:nvGrpSpPr>
          <p:cNvPr id="30" name="Group 1105"/>
          <p:cNvGrpSpPr>
            <a:grpSpLocks/>
          </p:cNvGrpSpPr>
          <p:nvPr/>
        </p:nvGrpSpPr>
        <p:grpSpPr bwMode="auto">
          <a:xfrm>
            <a:off x="551872" y="4984989"/>
            <a:ext cx="3932670" cy="1638860"/>
            <a:chOff x="3243" y="1200"/>
            <a:chExt cx="2725" cy="1170"/>
          </a:xfrm>
        </p:grpSpPr>
        <p:sp>
          <p:nvSpPr>
            <p:cNvPr id="31" name="Rectangle 1030"/>
            <p:cNvSpPr>
              <a:spLocks noChangeArrowheads="1"/>
            </p:cNvSpPr>
            <p:nvPr/>
          </p:nvSpPr>
          <p:spPr bwMode="auto">
            <a:xfrm>
              <a:off x="3771" y="1530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  <p:sp>
          <p:nvSpPr>
            <p:cNvPr id="32" name="Rectangle 1052"/>
            <p:cNvSpPr>
              <a:spLocks noChangeArrowheads="1"/>
            </p:cNvSpPr>
            <p:nvPr/>
          </p:nvSpPr>
          <p:spPr bwMode="auto">
            <a:xfrm>
              <a:off x="5679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&lt;1</a:t>
              </a:r>
            </a:p>
          </p:txBody>
        </p:sp>
        <p:sp>
          <p:nvSpPr>
            <p:cNvPr id="33" name="Line 1053"/>
            <p:cNvSpPr>
              <a:spLocks noChangeShapeType="1"/>
            </p:cNvSpPr>
            <p:nvPr/>
          </p:nvSpPr>
          <p:spPr bwMode="auto">
            <a:xfrm>
              <a:off x="4040" y="1200"/>
              <a:ext cx="0" cy="880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1056"/>
            <p:cNvSpPr>
              <a:spLocks noChangeArrowheads="1"/>
            </p:cNvSpPr>
            <p:nvPr/>
          </p:nvSpPr>
          <p:spPr bwMode="auto">
            <a:xfrm>
              <a:off x="4883" y="1522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M&lt;1</a:t>
              </a:r>
            </a:p>
          </p:txBody>
        </p:sp>
        <p:sp>
          <p:nvSpPr>
            <p:cNvPr id="35" name="Rectangle 1057"/>
            <p:cNvSpPr>
              <a:spLocks noChangeArrowheads="1"/>
            </p:cNvSpPr>
            <p:nvPr/>
          </p:nvSpPr>
          <p:spPr bwMode="auto">
            <a:xfrm>
              <a:off x="5339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=1</a:t>
              </a:r>
            </a:p>
          </p:txBody>
        </p:sp>
        <p:sp>
          <p:nvSpPr>
            <p:cNvPr id="36" name="Freeform 1059"/>
            <p:cNvSpPr>
              <a:spLocks/>
            </p:cNvSpPr>
            <p:nvPr/>
          </p:nvSpPr>
          <p:spPr bwMode="auto">
            <a:xfrm flipH="1">
              <a:off x="3848" y="2112"/>
              <a:ext cx="161" cy="128"/>
            </a:xfrm>
            <a:custGeom>
              <a:avLst/>
              <a:gdLst>
                <a:gd name="T0" fmla="*/ 392 w 392"/>
                <a:gd name="T1" fmla="*/ 96 h 96"/>
                <a:gd name="T2" fmla="*/ 0 w 392"/>
                <a:gd name="T3" fmla="*/ 96 h 96"/>
                <a:gd name="T4" fmla="*/ 0 w 39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2" h="96">
                  <a:moveTo>
                    <a:pt x="392" y="96"/>
                  </a:moveTo>
                  <a:lnTo>
                    <a:pt x="0" y="96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1060"/>
            <p:cNvSpPr>
              <a:spLocks noChangeArrowheads="1"/>
            </p:cNvSpPr>
            <p:nvPr/>
          </p:nvSpPr>
          <p:spPr bwMode="auto">
            <a:xfrm>
              <a:off x="3243" y="2106"/>
              <a:ext cx="700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/>
                <a:t>M</a:t>
              </a:r>
              <a:r>
                <a:rPr lang="en-US" altLang="en-US" baseline="-25000" dirty="0"/>
                <a:t>1</a:t>
              </a:r>
              <a:r>
                <a:rPr lang="en-US" altLang="en-US" dirty="0"/>
                <a:t>=</a:t>
              </a:r>
              <a:r>
                <a:rPr lang="en-US" altLang="en-US" dirty="0" err="1"/>
                <a:t>M</a:t>
              </a:r>
              <a:r>
                <a:rPr lang="en-US" altLang="en-US" baseline="-25000" dirty="0" err="1"/>
                <a:t>test</a:t>
              </a:r>
              <a:endParaRPr lang="en-US" altLang="en-US" baseline="-25000" dirty="0"/>
            </a:p>
          </p:txBody>
        </p:sp>
        <p:sp>
          <p:nvSpPr>
            <p:cNvPr id="38" name="Rectangle 1095"/>
            <p:cNvSpPr>
              <a:spLocks noChangeArrowheads="1"/>
            </p:cNvSpPr>
            <p:nvPr/>
          </p:nvSpPr>
          <p:spPr bwMode="auto">
            <a:xfrm>
              <a:off x="4037" y="1531"/>
              <a:ext cx="504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</a:t>
              </a:r>
              <a:r>
                <a:rPr lang="en-US" altLang="en-US" baseline="-25000"/>
                <a:t>2 </a:t>
              </a:r>
              <a:r>
                <a:rPr lang="en-US" altLang="en-US"/>
                <a:t>&lt;1</a:t>
              </a:r>
            </a:p>
          </p:txBody>
        </p:sp>
      </p:grpSp>
      <p:sp>
        <p:nvSpPr>
          <p:cNvPr id="39" name="Line 1086"/>
          <p:cNvSpPr>
            <a:spLocks noChangeShapeType="1"/>
          </p:cNvSpPr>
          <p:nvPr/>
        </p:nvSpPr>
        <p:spPr bwMode="auto">
          <a:xfrm>
            <a:off x="8358909" y="5438826"/>
            <a:ext cx="0" cy="324971"/>
          </a:xfrm>
          <a:prstGeom prst="line">
            <a:avLst/>
          </a:prstGeom>
          <a:noFill/>
          <a:ln w="63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grpSp>
        <p:nvGrpSpPr>
          <p:cNvPr id="40" name="Group 1110"/>
          <p:cNvGrpSpPr>
            <a:grpSpLocks/>
          </p:cNvGrpSpPr>
          <p:nvPr/>
        </p:nvGrpSpPr>
        <p:grpSpPr bwMode="auto">
          <a:xfrm>
            <a:off x="4489739" y="4976583"/>
            <a:ext cx="4660034" cy="1245254"/>
            <a:chOff x="2787" y="2386"/>
            <a:chExt cx="3229" cy="889"/>
          </a:xfrm>
        </p:grpSpPr>
        <p:grpSp>
          <p:nvGrpSpPr>
            <p:cNvPr id="41" name="Group 1107"/>
            <p:cNvGrpSpPr>
              <a:grpSpLocks/>
            </p:cNvGrpSpPr>
            <p:nvPr/>
          </p:nvGrpSpPr>
          <p:grpSpPr bwMode="auto">
            <a:xfrm>
              <a:off x="2787" y="2386"/>
              <a:ext cx="3229" cy="889"/>
              <a:chOff x="2787" y="2386"/>
              <a:chExt cx="3229" cy="889"/>
            </a:xfrm>
          </p:grpSpPr>
          <p:sp>
            <p:nvSpPr>
              <p:cNvPr id="43" name="Rectangle 1064"/>
              <p:cNvSpPr>
                <a:spLocks noChangeArrowheads="1"/>
              </p:cNvSpPr>
              <p:nvPr/>
            </p:nvSpPr>
            <p:spPr bwMode="auto">
              <a:xfrm>
                <a:off x="3299" y="2706"/>
                <a:ext cx="289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=1</a:t>
                </a:r>
              </a:p>
            </p:txBody>
          </p:sp>
          <p:grpSp>
            <p:nvGrpSpPr>
              <p:cNvPr id="44" name="Group 1065"/>
              <p:cNvGrpSpPr>
                <a:grpSpLocks/>
              </p:cNvGrpSpPr>
              <p:nvPr/>
            </p:nvGrpSpPr>
            <p:grpSpPr bwMode="auto">
              <a:xfrm>
                <a:off x="2916" y="2386"/>
                <a:ext cx="3100" cy="889"/>
                <a:chOff x="2868" y="3570"/>
                <a:chExt cx="3100" cy="889"/>
              </a:xfrm>
            </p:grpSpPr>
            <p:grpSp>
              <p:nvGrpSpPr>
                <p:cNvPr id="46" name="Group 1066"/>
                <p:cNvGrpSpPr>
                  <a:grpSpLocks/>
                </p:cNvGrpSpPr>
                <p:nvPr/>
              </p:nvGrpSpPr>
              <p:grpSpPr bwMode="auto">
                <a:xfrm>
                  <a:off x="2868" y="3570"/>
                  <a:ext cx="3100" cy="889"/>
                  <a:chOff x="1892" y="3594"/>
                  <a:chExt cx="3100" cy="889"/>
                </a:xfrm>
              </p:grpSpPr>
              <p:grpSp>
                <p:nvGrpSpPr>
                  <p:cNvPr id="49" name="Group 1067"/>
                  <p:cNvGrpSpPr>
                    <a:grpSpLocks/>
                  </p:cNvGrpSpPr>
                  <p:nvPr/>
                </p:nvGrpSpPr>
                <p:grpSpPr bwMode="auto">
                  <a:xfrm>
                    <a:off x="1892" y="4133"/>
                    <a:ext cx="3100" cy="350"/>
                    <a:chOff x="1364" y="4066"/>
                    <a:chExt cx="3628" cy="409"/>
                  </a:xfrm>
                </p:grpSpPr>
                <p:sp>
                  <p:nvSpPr>
                    <p:cNvPr id="58" name="Line 106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55" y="4469"/>
                      <a:ext cx="843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9" name="Group 10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4" y="4066"/>
                      <a:ext cx="1391" cy="409"/>
                      <a:chOff x="3370" y="2156"/>
                      <a:chExt cx="1030" cy="275"/>
                    </a:xfrm>
                  </p:grpSpPr>
                  <p:sp>
                    <p:nvSpPr>
                      <p:cNvPr id="63" name="Freeform 107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4" name="Freeform 107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60" name="Group 1072"/>
                    <p:cNvGrpSpPr>
                      <a:grpSpLocks/>
                    </p:cNvGrpSpPr>
                    <p:nvPr/>
                  </p:nvGrpSpPr>
                  <p:grpSpPr bwMode="auto">
                    <a:xfrm flipH="1">
                      <a:off x="3601" y="4108"/>
                      <a:ext cx="1391" cy="367"/>
                      <a:chOff x="3370" y="2156"/>
                      <a:chExt cx="1030" cy="275"/>
                    </a:xfrm>
                  </p:grpSpPr>
                  <p:sp>
                    <p:nvSpPr>
                      <p:cNvPr id="61" name="Freeform 10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" name="Freeform 10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grpSp>
                <p:nvGrpSpPr>
                  <p:cNvPr id="50" name="Group 1075"/>
                  <p:cNvGrpSpPr>
                    <a:grpSpLocks/>
                  </p:cNvGrpSpPr>
                  <p:nvPr/>
                </p:nvGrpSpPr>
                <p:grpSpPr bwMode="auto">
                  <a:xfrm>
                    <a:off x="1892" y="3594"/>
                    <a:ext cx="3100" cy="350"/>
                    <a:chOff x="1364" y="3594"/>
                    <a:chExt cx="3628" cy="409"/>
                  </a:xfrm>
                </p:grpSpPr>
                <p:sp>
                  <p:nvSpPr>
                    <p:cNvPr id="51" name="Line 107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755" y="3601"/>
                      <a:ext cx="843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2" name="Group 10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64" y="3594"/>
                      <a:ext cx="1391" cy="409"/>
                      <a:chOff x="3370" y="1838"/>
                      <a:chExt cx="1030" cy="275"/>
                    </a:xfrm>
                  </p:grpSpPr>
                  <p:sp>
                    <p:nvSpPr>
                      <p:cNvPr id="56" name="Freeform 1078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70" y="1838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7" name="Freeform 1079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82" y="1839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53" name="Group 1080"/>
                    <p:cNvGrpSpPr>
                      <a:grpSpLocks/>
                    </p:cNvGrpSpPr>
                    <p:nvPr/>
                  </p:nvGrpSpPr>
                  <p:grpSpPr bwMode="auto">
                    <a:xfrm flipH="1" flipV="1">
                      <a:off x="3601" y="3597"/>
                      <a:ext cx="1391" cy="367"/>
                      <a:chOff x="3370" y="2156"/>
                      <a:chExt cx="1030" cy="275"/>
                    </a:xfrm>
                  </p:grpSpPr>
                  <p:sp>
                    <p:nvSpPr>
                      <p:cNvPr id="54" name="Freeform 10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5" name="Freeform 108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sp>
              <p:nvSpPr>
                <p:cNvPr id="47" name="Rectangle 1083"/>
                <p:cNvSpPr>
                  <a:spLocks noChangeArrowheads="1"/>
                </p:cNvSpPr>
                <p:nvPr/>
              </p:nvSpPr>
              <p:spPr bwMode="auto">
                <a:xfrm>
                  <a:off x="3271" y="4108"/>
                  <a:ext cx="36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006600"/>
                      </a:solidFill>
                    </a:rPr>
                    <a:t>A</a:t>
                  </a:r>
                  <a:r>
                    <a:rPr lang="en-US" altLang="en-US" sz="2000" b="1" baseline="-25000">
                      <a:solidFill>
                        <a:srgbClr val="006600"/>
                      </a:solidFill>
                      <a:sym typeface="Symbol" pitchFamily="18" charset="2"/>
                    </a:rPr>
                    <a:t> t1</a:t>
                  </a:r>
                </a:p>
              </p:txBody>
            </p:sp>
            <p:sp>
              <p:nvSpPr>
                <p:cNvPr id="48" name="Rectangle 1084"/>
                <p:cNvSpPr>
                  <a:spLocks noChangeArrowheads="1"/>
                </p:cNvSpPr>
                <p:nvPr/>
              </p:nvSpPr>
              <p:spPr bwMode="auto">
                <a:xfrm>
                  <a:off x="5287" y="4124"/>
                  <a:ext cx="363" cy="28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000" b="1">
                      <a:solidFill>
                        <a:srgbClr val="006600"/>
                      </a:solidFill>
                    </a:rPr>
                    <a:t>A</a:t>
                  </a:r>
                  <a:r>
                    <a:rPr lang="en-US" altLang="en-US" sz="2000" b="1" baseline="-25000">
                      <a:solidFill>
                        <a:srgbClr val="006600"/>
                      </a:solidFill>
                      <a:sym typeface="Symbol" pitchFamily="18" charset="2"/>
                    </a:rPr>
                    <a:t> t2</a:t>
                  </a:r>
                </a:p>
              </p:txBody>
            </p:sp>
          </p:grpSp>
          <p:sp>
            <p:nvSpPr>
              <p:cNvPr id="45" name="Rectangle 1094"/>
              <p:cNvSpPr>
                <a:spLocks noChangeArrowheads="1"/>
              </p:cNvSpPr>
              <p:nvPr/>
            </p:nvSpPr>
            <p:spPr bwMode="auto">
              <a:xfrm>
                <a:off x="2787" y="2706"/>
                <a:ext cx="426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M&lt;1</a:t>
                </a:r>
              </a:p>
            </p:txBody>
          </p:sp>
        </p:grpSp>
        <p:sp>
          <p:nvSpPr>
            <p:cNvPr id="42" name="Line 1097"/>
            <p:cNvSpPr>
              <a:spLocks noChangeShapeType="1"/>
            </p:cNvSpPr>
            <p:nvPr/>
          </p:nvSpPr>
          <p:spPr bwMode="auto">
            <a:xfrm>
              <a:off x="4048" y="2408"/>
              <a:ext cx="0" cy="848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5" name="Line 1098"/>
          <p:cNvSpPr>
            <a:spLocks noChangeShapeType="1"/>
          </p:cNvSpPr>
          <p:nvPr/>
        </p:nvSpPr>
        <p:spPr bwMode="auto">
          <a:xfrm>
            <a:off x="6679046" y="5001797"/>
            <a:ext cx="0" cy="1199029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66" name="Line 1099"/>
          <p:cNvSpPr>
            <a:spLocks noChangeShapeType="1"/>
          </p:cNvSpPr>
          <p:nvPr/>
        </p:nvSpPr>
        <p:spPr bwMode="auto">
          <a:xfrm>
            <a:off x="7048500" y="5001797"/>
            <a:ext cx="0" cy="1199029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67" name="Line 1100"/>
          <p:cNvSpPr>
            <a:spLocks noChangeShapeType="1"/>
          </p:cNvSpPr>
          <p:nvPr/>
        </p:nvSpPr>
        <p:spPr bwMode="auto">
          <a:xfrm>
            <a:off x="7417955" y="4996194"/>
            <a:ext cx="0" cy="1210235"/>
          </a:xfrm>
          <a:prstGeom prst="line">
            <a:avLst/>
          </a:prstGeom>
          <a:noFill/>
          <a:ln w="571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68" name="Line 1101"/>
          <p:cNvSpPr>
            <a:spLocks noChangeShapeType="1"/>
          </p:cNvSpPr>
          <p:nvPr/>
        </p:nvSpPr>
        <p:spPr bwMode="auto">
          <a:xfrm>
            <a:off x="7781636" y="5119458"/>
            <a:ext cx="0" cy="974912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69" name="Line 1102"/>
          <p:cNvSpPr>
            <a:spLocks noChangeShapeType="1"/>
          </p:cNvSpPr>
          <p:nvPr/>
        </p:nvSpPr>
        <p:spPr bwMode="auto">
          <a:xfrm>
            <a:off x="8122227" y="5298752"/>
            <a:ext cx="0" cy="616324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70" name="Line 1103"/>
          <p:cNvSpPr>
            <a:spLocks noChangeShapeType="1"/>
          </p:cNvSpPr>
          <p:nvPr/>
        </p:nvSpPr>
        <p:spPr bwMode="auto">
          <a:xfrm>
            <a:off x="8624455" y="5304355"/>
            <a:ext cx="0" cy="616324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71" name="Line 1104"/>
          <p:cNvSpPr>
            <a:spLocks noChangeShapeType="1"/>
          </p:cNvSpPr>
          <p:nvPr/>
        </p:nvSpPr>
        <p:spPr bwMode="auto">
          <a:xfrm>
            <a:off x="9022773" y="5181091"/>
            <a:ext cx="0" cy="840441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72" name="Line 1111"/>
          <p:cNvSpPr>
            <a:spLocks noChangeShapeType="1"/>
          </p:cNvSpPr>
          <p:nvPr/>
        </p:nvSpPr>
        <p:spPr bwMode="auto">
          <a:xfrm>
            <a:off x="6309591" y="5007399"/>
            <a:ext cx="0" cy="1187824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/>
          </a:p>
        </p:txBody>
      </p:sp>
      <p:grpSp>
        <p:nvGrpSpPr>
          <p:cNvPr id="73" name="Group 1125"/>
          <p:cNvGrpSpPr>
            <a:grpSpLocks/>
          </p:cNvGrpSpPr>
          <p:nvPr/>
        </p:nvGrpSpPr>
        <p:grpSpPr bwMode="auto">
          <a:xfrm>
            <a:off x="6679046" y="5001797"/>
            <a:ext cx="1945409" cy="1199029"/>
            <a:chOff x="4304" y="2404"/>
            <a:chExt cx="1348" cy="856"/>
          </a:xfrm>
        </p:grpSpPr>
        <p:sp>
          <p:nvSpPr>
            <p:cNvPr id="74" name="Line 1112"/>
            <p:cNvSpPr>
              <a:spLocks noChangeShapeType="1"/>
            </p:cNvSpPr>
            <p:nvPr/>
          </p:nvSpPr>
          <p:spPr bwMode="auto">
            <a:xfrm>
              <a:off x="4304" y="2404"/>
              <a:ext cx="0" cy="856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1113"/>
            <p:cNvSpPr>
              <a:spLocks noChangeShapeType="1"/>
            </p:cNvSpPr>
            <p:nvPr/>
          </p:nvSpPr>
          <p:spPr bwMode="auto">
            <a:xfrm>
              <a:off x="4560" y="2404"/>
              <a:ext cx="0" cy="856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1114"/>
            <p:cNvSpPr>
              <a:spLocks noChangeShapeType="1"/>
            </p:cNvSpPr>
            <p:nvPr/>
          </p:nvSpPr>
          <p:spPr bwMode="auto">
            <a:xfrm>
              <a:off x="4816" y="2404"/>
              <a:ext cx="0" cy="856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1115"/>
            <p:cNvSpPr>
              <a:spLocks noChangeShapeType="1"/>
            </p:cNvSpPr>
            <p:nvPr/>
          </p:nvSpPr>
          <p:spPr bwMode="auto">
            <a:xfrm>
              <a:off x="5068" y="2492"/>
              <a:ext cx="0" cy="68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1116"/>
            <p:cNvSpPr>
              <a:spLocks noChangeShapeType="1"/>
            </p:cNvSpPr>
            <p:nvPr/>
          </p:nvSpPr>
          <p:spPr bwMode="auto">
            <a:xfrm>
              <a:off x="5304" y="2616"/>
              <a:ext cx="0" cy="44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1117"/>
            <p:cNvSpPr>
              <a:spLocks noChangeShapeType="1"/>
            </p:cNvSpPr>
            <p:nvPr/>
          </p:nvSpPr>
          <p:spPr bwMode="auto">
            <a:xfrm>
              <a:off x="5652" y="2616"/>
              <a:ext cx="0" cy="44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1120"/>
            <p:cNvSpPr>
              <a:spLocks noChangeShapeType="1"/>
            </p:cNvSpPr>
            <p:nvPr/>
          </p:nvSpPr>
          <p:spPr bwMode="auto">
            <a:xfrm>
              <a:off x="5468" y="2724"/>
              <a:ext cx="0" cy="232"/>
            </a:xfrm>
            <a:prstGeom prst="line">
              <a:avLst/>
            </a:prstGeom>
            <a:noFill/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" name="Group 1122"/>
          <p:cNvGrpSpPr>
            <a:grpSpLocks/>
          </p:cNvGrpSpPr>
          <p:nvPr/>
        </p:nvGrpSpPr>
        <p:grpSpPr bwMode="auto">
          <a:xfrm>
            <a:off x="6337012" y="5424816"/>
            <a:ext cx="2755034" cy="392206"/>
            <a:chOff x="4067" y="2706"/>
            <a:chExt cx="1909" cy="280"/>
          </a:xfrm>
        </p:grpSpPr>
        <p:sp>
          <p:nvSpPr>
            <p:cNvPr id="82" name="Rectangle 1085"/>
            <p:cNvSpPr>
              <a:spLocks noChangeArrowheads="1"/>
            </p:cNvSpPr>
            <p:nvPr/>
          </p:nvSpPr>
          <p:spPr bwMode="auto">
            <a:xfrm>
              <a:off x="5687" y="2706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&gt;1</a:t>
              </a:r>
            </a:p>
          </p:txBody>
        </p:sp>
        <p:sp>
          <p:nvSpPr>
            <p:cNvPr id="83" name="Rectangle 1087"/>
            <p:cNvSpPr>
              <a:spLocks noChangeArrowheads="1"/>
            </p:cNvSpPr>
            <p:nvPr/>
          </p:nvSpPr>
          <p:spPr bwMode="auto">
            <a:xfrm>
              <a:off x="5075" y="2714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  <p:sp>
          <p:nvSpPr>
            <p:cNvPr id="84" name="Rectangle 1088"/>
            <p:cNvSpPr>
              <a:spLocks noChangeArrowheads="1"/>
            </p:cNvSpPr>
            <p:nvPr/>
          </p:nvSpPr>
          <p:spPr bwMode="auto">
            <a:xfrm>
              <a:off x="5347" y="2706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  <p:sp>
          <p:nvSpPr>
            <p:cNvPr id="85" name="Rectangle 1063"/>
            <p:cNvSpPr>
              <a:spLocks noChangeArrowheads="1"/>
            </p:cNvSpPr>
            <p:nvPr/>
          </p:nvSpPr>
          <p:spPr bwMode="auto">
            <a:xfrm>
              <a:off x="4067" y="2722"/>
              <a:ext cx="80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M=M</a:t>
              </a:r>
              <a:r>
                <a:rPr lang="en-US" altLang="en-US" baseline="-25000"/>
                <a:t>test</a:t>
              </a:r>
              <a:r>
                <a:rPr lang="en-US" altLang="en-US"/>
                <a:t>&gt;1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705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42672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Want to run tunnel with </a:t>
            </a:r>
            <a:r>
              <a:rPr lang="en-US" dirty="0">
                <a:solidFill>
                  <a:srgbClr val="FF0000"/>
                </a:solidFill>
              </a:rPr>
              <a:t>lowest power </a:t>
            </a:r>
            <a:r>
              <a:rPr lang="en-US" dirty="0"/>
              <a:t>requirements</a:t>
            </a:r>
          </a:p>
          <a:p>
            <a:pPr lvl="1"/>
            <a:r>
              <a:rPr lang="en-US" dirty="0"/>
              <a:t>Lowest P</a:t>
            </a:r>
            <a:r>
              <a:rPr lang="en-US" baseline="-25000" dirty="0"/>
              <a:t>o</a:t>
            </a:r>
            <a:r>
              <a:rPr lang="en-US" dirty="0"/>
              <a:t> loss</a:t>
            </a:r>
          </a:p>
          <a:p>
            <a:pPr lvl="1"/>
            <a:r>
              <a:rPr lang="en-US" dirty="0"/>
              <a:t>Operate with </a:t>
            </a:r>
            <a:r>
              <a:rPr lang="en-US" dirty="0">
                <a:solidFill>
                  <a:srgbClr val="FF0000"/>
                </a:solidFill>
              </a:rPr>
              <a:t>weakest shock possible</a:t>
            </a:r>
          </a:p>
          <a:p>
            <a:r>
              <a:rPr lang="en-US" dirty="0">
                <a:solidFill>
                  <a:srgbClr val="0000FF"/>
                </a:solidFill>
              </a:rPr>
              <a:t>Fixed diffuser throat area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Weakest shock </a:t>
            </a:r>
            <a:r>
              <a:rPr lang="en-US" dirty="0"/>
              <a:t>(M lowest) when it is </a:t>
            </a:r>
            <a:r>
              <a:rPr lang="en-US" dirty="0">
                <a:solidFill>
                  <a:srgbClr val="FF0000"/>
                </a:solidFill>
              </a:rPr>
              <a:t>at diffuser throat</a:t>
            </a:r>
          </a:p>
          <a:p>
            <a:pPr lvl="1"/>
            <a:r>
              <a:rPr lang="en-US" dirty="0"/>
              <a:t>More stable operation (for P</a:t>
            </a:r>
            <a:r>
              <a:rPr lang="en-US" baseline="-25000" dirty="0"/>
              <a:t>o</a:t>
            </a:r>
            <a:r>
              <a:rPr lang="en-US" dirty="0"/>
              <a:t>/</a:t>
            </a: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 variations) if shock just downstream of throat</a:t>
            </a:r>
          </a:p>
          <a:p>
            <a:r>
              <a:rPr lang="en-US" dirty="0">
                <a:solidFill>
                  <a:srgbClr val="0000FF"/>
                </a:solidFill>
              </a:rPr>
              <a:t>Variable diffuser throat area</a:t>
            </a:r>
          </a:p>
          <a:p>
            <a:pPr lvl="1"/>
            <a:r>
              <a:rPr lang="en-US" dirty="0"/>
              <a:t>Lowest P</a:t>
            </a:r>
            <a:r>
              <a:rPr lang="en-US" baseline="-25000" dirty="0"/>
              <a:t>o</a:t>
            </a:r>
            <a:r>
              <a:rPr lang="en-US" dirty="0"/>
              <a:t> loss for no shock (M=1)</a:t>
            </a:r>
          </a:p>
          <a:p>
            <a:pPr lvl="1"/>
            <a:r>
              <a:rPr lang="en-US" dirty="0"/>
              <a:t>Reduce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t2</a:t>
            </a:r>
            <a:r>
              <a:rPr lang="en-US" dirty="0">
                <a:solidFill>
                  <a:srgbClr val="FF0000"/>
                </a:solidFill>
              </a:rPr>
              <a:t> to A</a:t>
            </a:r>
            <a:r>
              <a:rPr lang="en-US" baseline="-25000" dirty="0">
                <a:solidFill>
                  <a:srgbClr val="FF0000"/>
                </a:solidFill>
              </a:rPr>
              <a:t>t1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(stability, A</a:t>
            </a:r>
            <a:r>
              <a:rPr lang="en-US" baseline="-25000" dirty="0"/>
              <a:t>t2</a:t>
            </a:r>
            <a:r>
              <a:rPr lang="en-US" dirty="0"/>
              <a:t>=A</a:t>
            </a:r>
            <a:r>
              <a:rPr lang="en-US" baseline="-25000" dirty="0"/>
              <a:t>t1</a:t>
            </a:r>
            <a:r>
              <a:rPr lang="en-US" dirty="0"/>
              <a:t>+∆)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7" name="Group 85"/>
          <p:cNvGrpSpPr>
            <a:grpSpLocks/>
          </p:cNvGrpSpPr>
          <p:nvPr/>
        </p:nvGrpSpPr>
        <p:grpSpPr bwMode="auto">
          <a:xfrm>
            <a:off x="3975967" y="1575828"/>
            <a:ext cx="4694670" cy="1245253"/>
            <a:chOff x="2755" y="1202"/>
            <a:chExt cx="3253" cy="88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2755" y="1506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M&lt;1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291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=1</a:t>
              </a:r>
            </a:p>
          </p:txBody>
        </p:sp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2908" y="1202"/>
              <a:ext cx="3100" cy="889"/>
              <a:chOff x="2868" y="3570"/>
              <a:chExt cx="3100" cy="889"/>
            </a:xfrm>
          </p:grpSpPr>
          <p:grpSp>
            <p:nvGrpSpPr>
              <p:cNvPr id="17" name="Group 8"/>
              <p:cNvGrpSpPr>
                <a:grpSpLocks/>
              </p:cNvGrpSpPr>
              <p:nvPr/>
            </p:nvGrpSpPr>
            <p:grpSpPr bwMode="auto">
              <a:xfrm>
                <a:off x="2868" y="3570"/>
                <a:ext cx="3100" cy="889"/>
                <a:chOff x="1892" y="3594"/>
                <a:chExt cx="3100" cy="889"/>
              </a:xfrm>
            </p:grpSpPr>
            <p:grpSp>
              <p:nvGrpSpPr>
                <p:cNvPr id="20" name="Group 9"/>
                <p:cNvGrpSpPr>
                  <a:grpSpLocks/>
                </p:cNvGrpSpPr>
                <p:nvPr/>
              </p:nvGrpSpPr>
              <p:grpSpPr bwMode="auto">
                <a:xfrm>
                  <a:off x="1892" y="4133"/>
                  <a:ext cx="3100" cy="350"/>
                  <a:chOff x="1364" y="4066"/>
                  <a:chExt cx="3628" cy="409"/>
                </a:xfrm>
              </p:grpSpPr>
              <p:sp>
                <p:nvSpPr>
                  <p:cNvPr id="29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755" y="4469"/>
                    <a:ext cx="843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30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1364" y="4066"/>
                    <a:ext cx="1391" cy="409"/>
                    <a:chOff x="3370" y="2156"/>
                    <a:chExt cx="1030" cy="275"/>
                  </a:xfrm>
                </p:grpSpPr>
                <p:sp>
                  <p:nvSpPr>
                    <p:cNvPr id="34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1" name="Group 14"/>
                  <p:cNvGrpSpPr>
                    <a:grpSpLocks/>
                  </p:cNvGrpSpPr>
                  <p:nvPr/>
                </p:nvGrpSpPr>
                <p:grpSpPr bwMode="auto">
                  <a:xfrm flipH="1">
                    <a:off x="3601" y="4108"/>
                    <a:ext cx="1391" cy="367"/>
                    <a:chOff x="3370" y="2156"/>
                    <a:chExt cx="1030" cy="275"/>
                  </a:xfrm>
                </p:grpSpPr>
                <p:sp>
                  <p:nvSpPr>
                    <p:cNvPr id="32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3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1" name="Group 17"/>
                <p:cNvGrpSpPr>
                  <a:grpSpLocks/>
                </p:cNvGrpSpPr>
                <p:nvPr/>
              </p:nvGrpSpPr>
              <p:grpSpPr bwMode="auto">
                <a:xfrm>
                  <a:off x="1892" y="3594"/>
                  <a:ext cx="3100" cy="350"/>
                  <a:chOff x="1364" y="3594"/>
                  <a:chExt cx="3628" cy="409"/>
                </a:xfrm>
              </p:grpSpPr>
              <p:sp>
                <p:nvSpPr>
                  <p:cNvPr id="2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2755" y="3601"/>
                    <a:ext cx="843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1364" y="3594"/>
                    <a:ext cx="1391" cy="409"/>
                    <a:chOff x="3370" y="1838"/>
                    <a:chExt cx="1030" cy="275"/>
                  </a:xfrm>
                </p:grpSpPr>
                <p:sp>
                  <p:nvSpPr>
                    <p:cNvPr id="27" name="Freeform 20"/>
                    <p:cNvSpPr>
                      <a:spLocks/>
                    </p:cNvSpPr>
                    <p:nvPr/>
                  </p:nvSpPr>
                  <p:spPr bwMode="auto">
                    <a:xfrm flipV="1">
                      <a:off x="3370" y="1838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8" name="Freeform 21"/>
                    <p:cNvSpPr>
                      <a:spLocks/>
                    </p:cNvSpPr>
                    <p:nvPr/>
                  </p:nvSpPr>
                  <p:spPr bwMode="auto">
                    <a:xfrm flipV="1">
                      <a:off x="3382" y="1839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4" name="Group 22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3601" y="3597"/>
                    <a:ext cx="1391" cy="367"/>
                    <a:chOff x="3370" y="2156"/>
                    <a:chExt cx="1030" cy="275"/>
                  </a:xfrm>
                </p:grpSpPr>
                <p:sp>
                  <p:nvSpPr>
                    <p:cNvPr id="25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Freeform 24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18" name="Rectangle 25"/>
              <p:cNvSpPr>
                <a:spLocks noChangeArrowheads="1"/>
              </p:cNvSpPr>
              <p:nvPr/>
            </p:nvSpPr>
            <p:spPr bwMode="auto">
              <a:xfrm>
                <a:off x="3271" y="4108"/>
                <a:ext cx="363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6600"/>
                    </a:solidFill>
                  </a:rPr>
                  <a:t>A</a:t>
                </a:r>
                <a:r>
                  <a:rPr lang="en-US" altLang="en-US" sz="2000" b="1" baseline="-25000">
                    <a:solidFill>
                      <a:srgbClr val="006600"/>
                    </a:solidFill>
                    <a:sym typeface="Symbol" pitchFamily="18" charset="2"/>
                  </a:rPr>
                  <a:t> t1</a:t>
                </a:r>
              </a:p>
            </p:txBody>
          </p:sp>
          <p:sp>
            <p:nvSpPr>
              <p:cNvPr id="19" name="Rectangle 26"/>
              <p:cNvSpPr>
                <a:spLocks noChangeArrowheads="1"/>
              </p:cNvSpPr>
              <p:nvPr/>
            </p:nvSpPr>
            <p:spPr bwMode="auto">
              <a:xfrm>
                <a:off x="5287" y="4124"/>
                <a:ext cx="363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>
                    <a:solidFill>
                      <a:srgbClr val="006600"/>
                    </a:solidFill>
                  </a:rPr>
                  <a:t>A</a:t>
                </a:r>
                <a:r>
                  <a:rPr lang="en-US" altLang="en-US" sz="2000" b="1" baseline="-25000">
                    <a:solidFill>
                      <a:srgbClr val="006600"/>
                    </a:solidFill>
                    <a:sym typeface="Symbol" pitchFamily="18" charset="2"/>
                  </a:rPr>
                  <a:t> t2</a:t>
                </a:r>
              </a:p>
            </p:txBody>
          </p:sp>
        </p:grpSp>
        <p:sp>
          <p:nvSpPr>
            <p:cNvPr id="11" name="Rectangle 30"/>
            <p:cNvSpPr>
              <a:spLocks noChangeArrowheads="1"/>
            </p:cNvSpPr>
            <p:nvPr/>
          </p:nvSpPr>
          <p:spPr bwMode="auto">
            <a:xfrm>
              <a:off x="3771" y="1530"/>
              <a:ext cx="128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altLang="en-US"/>
            </a:p>
          </p:txBody>
        </p:sp>
        <p:sp>
          <p:nvSpPr>
            <p:cNvPr id="12" name="Rectangle 31"/>
            <p:cNvSpPr>
              <a:spLocks noChangeArrowheads="1"/>
            </p:cNvSpPr>
            <p:nvPr/>
          </p:nvSpPr>
          <p:spPr bwMode="auto">
            <a:xfrm>
              <a:off x="5679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&gt;1</a:t>
              </a:r>
            </a:p>
          </p:txBody>
        </p:sp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4883" y="1522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M&gt;1</a:t>
              </a:r>
            </a:p>
          </p:txBody>
        </p:sp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5339" y="1522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4131" y="1516"/>
              <a:ext cx="707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</a:t>
              </a:r>
              <a:r>
                <a:rPr lang="en-US" altLang="en-US" baseline="-25000"/>
                <a:t>design</a:t>
              </a:r>
              <a:r>
                <a:rPr lang="en-US" altLang="en-US"/>
                <a:t>&gt;1</a:t>
              </a:r>
            </a:p>
          </p:txBody>
        </p:sp>
        <p:sp>
          <p:nvSpPr>
            <p:cNvPr id="16" name="Line 69"/>
            <p:cNvSpPr>
              <a:spLocks noChangeShapeType="1"/>
            </p:cNvSpPr>
            <p:nvPr/>
          </p:nvSpPr>
          <p:spPr bwMode="auto">
            <a:xfrm>
              <a:off x="5935" y="1365"/>
              <a:ext cx="0" cy="60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" name="Group 115"/>
          <p:cNvGrpSpPr>
            <a:grpSpLocks/>
          </p:cNvGrpSpPr>
          <p:nvPr/>
        </p:nvGrpSpPr>
        <p:grpSpPr bwMode="auto">
          <a:xfrm>
            <a:off x="6985059" y="3292124"/>
            <a:ext cx="1715943" cy="1241051"/>
            <a:chOff x="4915" y="2326"/>
            <a:chExt cx="1189" cy="886"/>
          </a:xfrm>
        </p:grpSpPr>
        <p:grpSp>
          <p:nvGrpSpPr>
            <p:cNvPr id="37" name="Group 96"/>
            <p:cNvGrpSpPr>
              <a:grpSpLocks/>
            </p:cNvGrpSpPr>
            <p:nvPr/>
          </p:nvGrpSpPr>
          <p:grpSpPr bwMode="auto">
            <a:xfrm flipH="1">
              <a:off x="4915" y="2898"/>
              <a:ext cx="1189" cy="314"/>
              <a:chOff x="3370" y="2156"/>
              <a:chExt cx="1030" cy="275"/>
            </a:xfrm>
          </p:grpSpPr>
          <p:sp>
            <p:nvSpPr>
              <p:cNvPr id="46" name="Freeform 97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98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" name="Group 104"/>
            <p:cNvGrpSpPr>
              <a:grpSpLocks/>
            </p:cNvGrpSpPr>
            <p:nvPr/>
          </p:nvGrpSpPr>
          <p:grpSpPr bwMode="auto">
            <a:xfrm flipH="1" flipV="1">
              <a:off x="4915" y="2326"/>
              <a:ext cx="1189" cy="314"/>
              <a:chOff x="3370" y="2156"/>
              <a:chExt cx="1030" cy="275"/>
            </a:xfrm>
          </p:grpSpPr>
          <p:sp>
            <p:nvSpPr>
              <p:cNvPr id="44" name="Freeform 105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06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" name="Rectangle 108"/>
            <p:cNvSpPr>
              <a:spLocks noChangeArrowheads="1"/>
            </p:cNvSpPr>
            <p:nvPr/>
          </p:nvSpPr>
          <p:spPr bwMode="auto">
            <a:xfrm>
              <a:off x="5423" y="2877"/>
              <a:ext cx="36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6600"/>
                  </a:solidFill>
                </a:rPr>
                <a:t>A</a:t>
              </a:r>
              <a:r>
                <a:rPr lang="en-US" altLang="en-US" sz="2000" b="1" baseline="-25000">
                  <a:solidFill>
                    <a:srgbClr val="006600"/>
                  </a:solidFill>
                  <a:sym typeface="Symbol" pitchFamily="18" charset="2"/>
                </a:rPr>
                <a:t> t2</a:t>
              </a:r>
            </a:p>
          </p:txBody>
        </p:sp>
        <p:sp>
          <p:nvSpPr>
            <p:cNvPr id="40" name="Rectangle 110"/>
            <p:cNvSpPr>
              <a:spLocks noChangeArrowheads="1"/>
            </p:cNvSpPr>
            <p:nvPr/>
          </p:nvSpPr>
          <p:spPr bwMode="auto">
            <a:xfrm>
              <a:off x="5775" y="2643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&lt;1</a:t>
              </a:r>
            </a:p>
          </p:txBody>
        </p:sp>
        <p:sp>
          <p:nvSpPr>
            <p:cNvPr id="41" name="Rectangle 111"/>
            <p:cNvSpPr>
              <a:spLocks noChangeArrowheads="1"/>
            </p:cNvSpPr>
            <p:nvPr/>
          </p:nvSpPr>
          <p:spPr bwMode="auto">
            <a:xfrm>
              <a:off x="4979" y="2643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M&gt;1</a:t>
              </a:r>
            </a:p>
          </p:txBody>
        </p:sp>
        <p:sp>
          <p:nvSpPr>
            <p:cNvPr id="42" name="Rectangle 112"/>
            <p:cNvSpPr>
              <a:spLocks noChangeArrowheads="1"/>
            </p:cNvSpPr>
            <p:nvPr/>
          </p:nvSpPr>
          <p:spPr bwMode="auto">
            <a:xfrm>
              <a:off x="5435" y="2643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&gt;1</a:t>
              </a:r>
            </a:p>
          </p:txBody>
        </p:sp>
        <p:sp>
          <p:nvSpPr>
            <p:cNvPr id="43" name="Line 114"/>
            <p:cNvSpPr>
              <a:spLocks noChangeShapeType="1"/>
            </p:cNvSpPr>
            <p:nvPr/>
          </p:nvSpPr>
          <p:spPr bwMode="auto">
            <a:xfrm>
              <a:off x="5575" y="2651"/>
              <a:ext cx="0" cy="24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" name="Group 128"/>
          <p:cNvGrpSpPr>
            <a:grpSpLocks/>
          </p:cNvGrpSpPr>
          <p:nvPr/>
        </p:nvGrpSpPr>
        <p:grpSpPr bwMode="auto">
          <a:xfrm>
            <a:off x="7024024" y="4894565"/>
            <a:ext cx="1715944" cy="1123390"/>
            <a:chOff x="4872" y="3350"/>
            <a:chExt cx="1189" cy="802"/>
          </a:xfrm>
        </p:grpSpPr>
        <p:grpSp>
          <p:nvGrpSpPr>
            <p:cNvPr id="49" name="Group 117"/>
            <p:cNvGrpSpPr>
              <a:grpSpLocks/>
            </p:cNvGrpSpPr>
            <p:nvPr/>
          </p:nvGrpSpPr>
          <p:grpSpPr bwMode="auto">
            <a:xfrm flipH="1">
              <a:off x="4872" y="3838"/>
              <a:ext cx="1189" cy="314"/>
              <a:chOff x="3370" y="2156"/>
              <a:chExt cx="1030" cy="275"/>
            </a:xfrm>
          </p:grpSpPr>
          <p:sp>
            <p:nvSpPr>
              <p:cNvPr id="57" name="Freeform 118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Freeform 119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0" name="Group 120"/>
            <p:cNvGrpSpPr>
              <a:grpSpLocks/>
            </p:cNvGrpSpPr>
            <p:nvPr/>
          </p:nvGrpSpPr>
          <p:grpSpPr bwMode="auto">
            <a:xfrm flipH="1" flipV="1">
              <a:off x="4872" y="3350"/>
              <a:ext cx="1189" cy="314"/>
              <a:chOff x="3370" y="2156"/>
              <a:chExt cx="1030" cy="275"/>
            </a:xfrm>
          </p:grpSpPr>
          <p:sp>
            <p:nvSpPr>
              <p:cNvPr id="55" name="Freeform 121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122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" name="Rectangle 123"/>
            <p:cNvSpPr>
              <a:spLocks noChangeArrowheads="1"/>
            </p:cNvSpPr>
            <p:nvPr/>
          </p:nvSpPr>
          <p:spPr bwMode="auto">
            <a:xfrm>
              <a:off x="5380" y="3817"/>
              <a:ext cx="36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>
                  <a:solidFill>
                    <a:srgbClr val="006600"/>
                  </a:solidFill>
                </a:rPr>
                <a:t>A</a:t>
              </a:r>
              <a:r>
                <a:rPr lang="en-US" altLang="en-US" sz="2000" b="1" baseline="-25000">
                  <a:solidFill>
                    <a:srgbClr val="006600"/>
                  </a:solidFill>
                  <a:sym typeface="Symbol" pitchFamily="18" charset="2"/>
                </a:rPr>
                <a:t> t2</a:t>
              </a:r>
            </a:p>
          </p:txBody>
        </p:sp>
        <p:sp>
          <p:nvSpPr>
            <p:cNvPr id="52" name="Rectangle 124"/>
            <p:cNvSpPr>
              <a:spLocks noChangeArrowheads="1"/>
            </p:cNvSpPr>
            <p:nvPr/>
          </p:nvSpPr>
          <p:spPr bwMode="auto">
            <a:xfrm>
              <a:off x="5732" y="3639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/>
                <a:t>&lt;1</a:t>
              </a:r>
            </a:p>
          </p:txBody>
        </p:sp>
        <p:sp>
          <p:nvSpPr>
            <p:cNvPr id="53" name="Rectangle 125"/>
            <p:cNvSpPr>
              <a:spLocks noChangeArrowheads="1"/>
            </p:cNvSpPr>
            <p:nvPr/>
          </p:nvSpPr>
          <p:spPr bwMode="auto">
            <a:xfrm>
              <a:off x="4936" y="3639"/>
              <a:ext cx="426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M&gt;1</a:t>
              </a:r>
            </a:p>
          </p:txBody>
        </p:sp>
        <p:sp>
          <p:nvSpPr>
            <p:cNvPr id="54" name="Rectangle 126"/>
            <p:cNvSpPr>
              <a:spLocks noChangeArrowheads="1"/>
            </p:cNvSpPr>
            <p:nvPr/>
          </p:nvSpPr>
          <p:spPr bwMode="auto">
            <a:xfrm>
              <a:off x="5392" y="3639"/>
              <a:ext cx="289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=1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074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Windtunnel</a:t>
            </a:r>
            <a:r>
              <a:rPr lang="en-US" dirty="0"/>
              <a:t>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7912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Given: supersonic </a:t>
            </a:r>
            <a:r>
              <a:rPr lang="en-US" dirty="0" err="1"/>
              <a:t>windtunnel</a:t>
            </a:r>
            <a:r>
              <a:rPr lang="en-US" dirty="0"/>
              <a:t> designed to run on N</a:t>
            </a:r>
            <a:r>
              <a:rPr lang="en-US" baseline="-25000" dirty="0"/>
              <a:t>2</a:t>
            </a:r>
            <a:r>
              <a:rPr lang="en-US" dirty="0"/>
              <a:t> and operate at </a:t>
            </a:r>
            <a:r>
              <a:rPr lang="en-US" dirty="0" err="1"/>
              <a:t>M</a:t>
            </a:r>
            <a:r>
              <a:rPr lang="en-US" baseline="-25000" dirty="0" err="1"/>
              <a:t>test</a:t>
            </a:r>
            <a:r>
              <a:rPr lang="en-US" dirty="0"/>
              <a:t>=3, 1 m</a:t>
            </a:r>
            <a:r>
              <a:rPr lang="en-US" baseline="30000" dirty="0"/>
              <a:t>2</a:t>
            </a:r>
            <a:r>
              <a:rPr lang="en-US" dirty="0"/>
              <a:t> test section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Find</a:t>
            </a:r>
          </a:p>
          <a:p>
            <a:pPr lvl="1"/>
            <a:r>
              <a:rPr lang="en-US" dirty="0"/>
              <a:t>Minimum diffuser throat area to start tunnel, i.e., get supersonic flow in test section</a:t>
            </a:r>
          </a:p>
          <a:p>
            <a:pPr lvl="1"/>
            <a:r>
              <a:rPr lang="en-US" dirty="0"/>
              <a:t>Maximum P</a:t>
            </a:r>
            <a:r>
              <a:rPr lang="en-US" baseline="-25000" dirty="0"/>
              <a:t>o</a:t>
            </a:r>
            <a:r>
              <a:rPr lang="en-US" dirty="0"/>
              <a:t> loss during startup</a:t>
            </a:r>
          </a:p>
          <a:p>
            <a:pPr lvl="1"/>
            <a:r>
              <a:rPr lang="en-US" dirty="0"/>
              <a:t>Minimum P</a:t>
            </a:r>
            <a:r>
              <a:rPr lang="en-US" baseline="-25000" dirty="0"/>
              <a:t>o</a:t>
            </a:r>
            <a:r>
              <a:rPr lang="en-US" dirty="0"/>
              <a:t> loss during operation for fixed area diffuser</a:t>
            </a:r>
          </a:p>
          <a:p>
            <a:r>
              <a:rPr lang="en-US" dirty="0"/>
              <a:t>Assume: TPG/CPG with </a:t>
            </a:r>
            <a:r>
              <a:rPr lang="en-US" dirty="0">
                <a:latin typeface="Symbol" panose="05050102010706020507" pitchFamily="18" charset="2"/>
              </a:rPr>
              <a:t>g</a:t>
            </a:r>
            <a:r>
              <a:rPr lang="en-US" dirty="0"/>
              <a:t>=1.4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6" name="Group 164"/>
          <p:cNvGrpSpPr>
            <a:grpSpLocks/>
          </p:cNvGrpSpPr>
          <p:nvPr/>
        </p:nvGrpSpPr>
        <p:grpSpPr bwMode="auto">
          <a:xfrm>
            <a:off x="4267200" y="2127250"/>
            <a:ext cx="4657725" cy="1779587"/>
            <a:chOff x="3242" y="1131"/>
            <a:chExt cx="2934" cy="1121"/>
          </a:xfrm>
        </p:grpSpPr>
        <p:grpSp>
          <p:nvGrpSpPr>
            <p:cNvPr id="7" name="Group 165"/>
            <p:cNvGrpSpPr>
              <a:grpSpLocks/>
            </p:cNvGrpSpPr>
            <p:nvPr/>
          </p:nvGrpSpPr>
          <p:grpSpPr bwMode="auto">
            <a:xfrm>
              <a:off x="3253" y="1131"/>
              <a:ext cx="2881" cy="914"/>
              <a:chOff x="1816" y="2554"/>
              <a:chExt cx="3816" cy="1382"/>
            </a:xfrm>
          </p:grpSpPr>
          <p:grpSp>
            <p:nvGrpSpPr>
              <p:cNvPr id="14" name="Group 166"/>
              <p:cNvGrpSpPr>
                <a:grpSpLocks/>
              </p:cNvGrpSpPr>
              <p:nvPr/>
            </p:nvGrpSpPr>
            <p:grpSpPr bwMode="auto">
              <a:xfrm>
                <a:off x="2394" y="2554"/>
                <a:ext cx="2686" cy="593"/>
                <a:chOff x="2394" y="2554"/>
                <a:chExt cx="2686" cy="593"/>
              </a:xfrm>
            </p:grpSpPr>
            <p:grpSp>
              <p:nvGrpSpPr>
                <p:cNvPr id="18" name="Group 167"/>
                <p:cNvGrpSpPr>
                  <a:grpSpLocks/>
                </p:cNvGrpSpPr>
                <p:nvPr/>
              </p:nvGrpSpPr>
              <p:grpSpPr bwMode="auto">
                <a:xfrm>
                  <a:off x="2394" y="2554"/>
                  <a:ext cx="1654" cy="593"/>
                  <a:chOff x="3370" y="1838"/>
                  <a:chExt cx="1654" cy="593"/>
                </a:xfrm>
              </p:grpSpPr>
              <p:grpSp>
                <p:nvGrpSpPr>
                  <p:cNvPr id="26" name="Group 168"/>
                  <p:cNvGrpSpPr>
                    <a:grpSpLocks/>
                  </p:cNvGrpSpPr>
                  <p:nvPr/>
                </p:nvGrpSpPr>
                <p:grpSpPr bwMode="auto">
                  <a:xfrm>
                    <a:off x="4400" y="1843"/>
                    <a:ext cx="624" cy="584"/>
                    <a:chOff x="4376" y="1840"/>
                    <a:chExt cx="968" cy="584"/>
                  </a:xfrm>
                </p:grpSpPr>
                <p:sp>
                  <p:nvSpPr>
                    <p:cNvPr id="34" name="Line 1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2424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5" name="Line 1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76" y="1840"/>
                      <a:ext cx="968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" name="Group 171"/>
                  <p:cNvGrpSpPr>
                    <a:grpSpLocks/>
                  </p:cNvGrpSpPr>
                  <p:nvPr/>
                </p:nvGrpSpPr>
                <p:grpSpPr bwMode="auto">
                  <a:xfrm>
                    <a:off x="3370" y="1838"/>
                    <a:ext cx="1030" cy="593"/>
                    <a:chOff x="3370" y="1838"/>
                    <a:chExt cx="1030" cy="593"/>
                  </a:xfrm>
                </p:grpSpPr>
                <p:grpSp>
                  <p:nvGrpSpPr>
                    <p:cNvPr id="28" name="Group 1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2156"/>
                      <a:ext cx="1030" cy="275"/>
                      <a:chOff x="3370" y="2156"/>
                      <a:chExt cx="1030" cy="275"/>
                    </a:xfrm>
                  </p:grpSpPr>
                  <p:sp>
                    <p:nvSpPr>
                      <p:cNvPr id="32" name="Freeform 1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70" y="2157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3" name="Freeform 17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82" y="2156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29" name="Group 1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0" y="1838"/>
                      <a:ext cx="1030" cy="275"/>
                      <a:chOff x="3370" y="1838"/>
                      <a:chExt cx="1030" cy="275"/>
                    </a:xfrm>
                  </p:grpSpPr>
                  <p:sp>
                    <p:nvSpPr>
                      <p:cNvPr id="30" name="Freeform 176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70" y="1838"/>
                        <a:ext cx="1024" cy="274"/>
                      </a:xfrm>
                      <a:custGeom>
                        <a:avLst/>
                        <a:gdLst>
                          <a:gd name="T0" fmla="*/ 14 w 1024"/>
                          <a:gd name="T1" fmla="*/ 268 h 274"/>
                          <a:gd name="T2" fmla="*/ 14 w 1024"/>
                          <a:gd name="T3" fmla="*/ 258 h 274"/>
                          <a:gd name="T4" fmla="*/ 13 w 1024"/>
                          <a:gd name="T5" fmla="*/ 212 h 274"/>
                          <a:gd name="T6" fmla="*/ 14 w 1024"/>
                          <a:gd name="T7" fmla="*/ 187 h 274"/>
                          <a:gd name="T8" fmla="*/ 20 w 1024"/>
                          <a:gd name="T9" fmla="*/ 169 h 274"/>
                          <a:gd name="T10" fmla="*/ 136 w 1024"/>
                          <a:gd name="T11" fmla="*/ 160 h 274"/>
                          <a:gd name="T12" fmla="*/ 265 w 1024"/>
                          <a:gd name="T13" fmla="*/ 126 h 274"/>
                          <a:gd name="T14" fmla="*/ 355 w 1024"/>
                          <a:gd name="T15" fmla="*/ 46 h 274"/>
                          <a:gd name="T16" fmla="*/ 432 w 1024"/>
                          <a:gd name="T17" fmla="*/ 5 h 274"/>
                          <a:gd name="T18" fmla="*/ 518 w 1024"/>
                          <a:gd name="T19" fmla="*/ 15 h 274"/>
                          <a:gd name="T20" fmla="*/ 626 w 1024"/>
                          <a:gd name="T21" fmla="*/ 87 h 274"/>
                          <a:gd name="T22" fmla="*/ 815 w 1024"/>
                          <a:gd name="T23" fmla="*/ 198 h 274"/>
                          <a:gd name="T24" fmla="*/ 896 w 1024"/>
                          <a:gd name="T25" fmla="*/ 240 h 274"/>
                          <a:gd name="T26" fmla="*/ 973 w 1024"/>
                          <a:gd name="T27" fmla="*/ 269 h 274"/>
                          <a:gd name="T28" fmla="*/ 1024 w 1024"/>
                          <a:gd name="T29" fmla="*/ 269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</a:cxnLst>
                        <a:rect l="0" t="0" r="r" b="b"/>
                        <a:pathLst>
                          <a:path w="1024" h="274">
                            <a:moveTo>
                              <a:pt x="14" y="268"/>
                            </a:moveTo>
                            <a:cubicBezTo>
                              <a:pt x="14" y="266"/>
                              <a:pt x="14" y="267"/>
                              <a:pt x="14" y="258"/>
                            </a:cubicBezTo>
                            <a:cubicBezTo>
                              <a:pt x="14" y="249"/>
                              <a:pt x="13" y="224"/>
                              <a:pt x="13" y="212"/>
                            </a:cubicBezTo>
                            <a:cubicBezTo>
                              <a:pt x="13" y="200"/>
                              <a:pt x="13" y="194"/>
                              <a:pt x="14" y="187"/>
                            </a:cubicBezTo>
                            <a:cubicBezTo>
                              <a:pt x="15" y="180"/>
                              <a:pt x="0" y="173"/>
                              <a:pt x="20" y="169"/>
                            </a:cubicBezTo>
                            <a:cubicBezTo>
                              <a:pt x="41" y="165"/>
                              <a:pt x="95" y="167"/>
                              <a:pt x="136" y="160"/>
                            </a:cubicBezTo>
                            <a:cubicBezTo>
                              <a:pt x="177" y="153"/>
                              <a:pt x="228" y="145"/>
                              <a:pt x="265" y="126"/>
                            </a:cubicBezTo>
                            <a:cubicBezTo>
                              <a:pt x="301" y="107"/>
                              <a:pt x="327" y="66"/>
                              <a:pt x="355" y="46"/>
                            </a:cubicBezTo>
                            <a:cubicBezTo>
                              <a:pt x="383" y="25"/>
                              <a:pt x="405" y="10"/>
                              <a:pt x="432" y="5"/>
                            </a:cubicBezTo>
                            <a:cubicBezTo>
                              <a:pt x="459" y="0"/>
                              <a:pt x="486" y="1"/>
                              <a:pt x="518" y="15"/>
                            </a:cubicBezTo>
                            <a:cubicBezTo>
                              <a:pt x="550" y="29"/>
                              <a:pt x="576" y="57"/>
                              <a:pt x="626" y="87"/>
                            </a:cubicBezTo>
                            <a:cubicBezTo>
                              <a:pt x="676" y="117"/>
                              <a:pt x="770" y="173"/>
                              <a:pt x="815" y="198"/>
                            </a:cubicBezTo>
                            <a:cubicBezTo>
                              <a:pt x="860" y="223"/>
                              <a:pt x="870" y="228"/>
                              <a:pt x="896" y="240"/>
                            </a:cubicBezTo>
                            <a:cubicBezTo>
                              <a:pt x="922" y="252"/>
                              <a:pt x="952" y="264"/>
                              <a:pt x="973" y="269"/>
                            </a:cubicBezTo>
                            <a:cubicBezTo>
                              <a:pt x="994" y="274"/>
                              <a:pt x="1013" y="269"/>
                              <a:pt x="1024" y="269"/>
                            </a:cubicBezTo>
                          </a:path>
                        </a:pathLst>
                      </a:custGeom>
                      <a:solidFill>
                        <a:schemeClr val="folHlink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 cmpd="sng">
                            <a:solidFill>
                              <a:schemeClr val="tx1"/>
                            </a:solidFill>
                            <a:round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31" name="Freeform 177"/>
                      <p:cNvSpPr>
                        <a:spLocks/>
                      </p:cNvSpPr>
                      <p:nvPr/>
                    </p:nvSpPr>
                    <p:spPr bwMode="auto">
                      <a:xfrm flipV="1">
                        <a:off x="3382" y="1839"/>
                        <a:ext cx="1018" cy="274"/>
                      </a:xfrm>
                      <a:custGeom>
                        <a:avLst/>
                        <a:gdLst>
                          <a:gd name="T0" fmla="*/ 0 w 1018"/>
                          <a:gd name="T1" fmla="*/ 161 h 274"/>
                          <a:gd name="T2" fmla="*/ 131 w 1018"/>
                          <a:gd name="T3" fmla="*/ 161 h 274"/>
                          <a:gd name="T4" fmla="*/ 259 w 1018"/>
                          <a:gd name="T5" fmla="*/ 127 h 274"/>
                          <a:gd name="T6" fmla="*/ 349 w 1018"/>
                          <a:gd name="T7" fmla="*/ 47 h 274"/>
                          <a:gd name="T8" fmla="*/ 426 w 1018"/>
                          <a:gd name="T9" fmla="*/ 6 h 274"/>
                          <a:gd name="T10" fmla="*/ 517 w 1018"/>
                          <a:gd name="T11" fmla="*/ 16 h 274"/>
                          <a:gd name="T12" fmla="*/ 626 w 1018"/>
                          <a:gd name="T13" fmla="*/ 100 h 274"/>
                          <a:gd name="T14" fmla="*/ 794 w 1018"/>
                          <a:gd name="T15" fmla="*/ 196 h 274"/>
                          <a:gd name="T16" fmla="*/ 890 w 1018"/>
                          <a:gd name="T17" fmla="*/ 244 h 274"/>
                          <a:gd name="T18" fmla="*/ 967 w 1018"/>
                          <a:gd name="T19" fmla="*/ 270 h 274"/>
                          <a:gd name="T20" fmla="*/ 1018 w 1018"/>
                          <a:gd name="T21" fmla="*/ 270 h 274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</a:cxnLst>
                        <a:rect l="0" t="0" r="r" b="b"/>
                        <a:pathLst>
                          <a:path w="1018" h="274">
                            <a:moveTo>
                              <a:pt x="0" y="161"/>
                            </a:moveTo>
                            <a:cubicBezTo>
                              <a:pt x="21" y="161"/>
                              <a:pt x="88" y="167"/>
                              <a:pt x="131" y="161"/>
                            </a:cubicBezTo>
                            <a:cubicBezTo>
                              <a:pt x="174" y="155"/>
                              <a:pt x="223" y="146"/>
                              <a:pt x="259" y="127"/>
                            </a:cubicBezTo>
                            <a:cubicBezTo>
                              <a:pt x="296" y="108"/>
                              <a:pt x="321" y="67"/>
                              <a:pt x="349" y="47"/>
                            </a:cubicBezTo>
                            <a:cubicBezTo>
                              <a:pt x="377" y="26"/>
                              <a:pt x="399" y="11"/>
                              <a:pt x="426" y="6"/>
                            </a:cubicBezTo>
                            <a:cubicBezTo>
                              <a:pt x="454" y="1"/>
                              <a:pt x="484" y="0"/>
                              <a:pt x="517" y="16"/>
                            </a:cubicBezTo>
                            <a:cubicBezTo>
                              <a:pt x="550" y="32"/>
                              <a:pt x="580" y="70"/>
                              <a:pt x="626" y="100"/>
                            </a:cubicBezTo>
                            <a:cubicBezTo>
                              <a:pt x="672" y="130"/>
                              <a:pt x="750" y="172"/>
                              <a:pt x="794" y="196"/>
                            </a:cubicBezTo>
                            <a:cubicBezTo>
                              <a:pt x="838" y="220"/>
                              <a:pt x="861" y="232"/>
                              <a:pt x="890" y="244"/>
                            </a:cubicBezTo>
                            <a:cubicBezTo>
                              <a:pt x="919" y="256"/>
                              <a:pt x="946" y="266"/>
                              <a:pt x="967" y="270"/>
                            </a:cubicBezTo>
                            <a:cubicBezTo>
                              <a:pt x="988" y="274"/>
                              <a:pt x="1007" y="270"/>
                              <a:pt x="1018" y="270"/>
                            </a:cubicBezTo>
                          </a:path>
                        </a:pathLst>
                      </a:custGeom>
                      <a:noFill/>
                      <a:ln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folHlink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</p:grpSp>
            <p:grpSp>
              <p:nvGrpSpPr>
                <p:cNvPr id="19" name="Group 178"/>
                <p:cNvGrpSpPr>
                  <a:grpSpLocks/>
                </p:cNvGrpSpPr>
                <p:nvPr/>
              </p:nvGrpSpPr>
              <p:grpSpPr bwMode="auto">
                <a:xfrm>
                  <a:off x="4050" y="2556"/>
                  <a:ext cx="1030" cy="591"/>
                  <a:chOff x="4050" y="2556"/>
                  <a:chExt cx="1030" cy="591"/>
                </a:xfrm>
              </p:grpSpPr>
              <p:grpSp>
                <p:nvGrpSpPr>
                  <p:cNvPr id="20" name="Group 179"/>
                  <p:cNvGrpSpPr>
                    <a:grpSpLocks/>
                  </p:cNvGrpSpPr>
                  <p:nvPr/>
                </p:nvGrpSpPr>
                <p:grpSpPr bwMode="auto">
                  <a:xfrm flipH="1">
                    <a:off x="4050" y="2900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4" name="Freeform 180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" name="Freeform 181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1" name="Group 182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4050" y="2556"/>
                    <a:ext cx="1030" cy="247"/>
                    <a:chOff x="3370" y="2156"/>
                    <a:chExt cx="1030" cy="275"/>
                  </a:xfrm>
                </p:grpSpPr>
                <p:sp>
                  <p:nvSpPr>
                    <p:cNvPr id="22" name="Freeform 183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3" name="Freeform 184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5" name="Group 185"/>
              <p:cNvGrpSpPr>
                <a:grpSpLocks/>
              </p:cNvGrpSpPr>
              <p:nvPr/>
            </p:nvGrpSpPr>
            <p:grpSpPr bwMode="auto">
              <a:xfrm>
                <a:off x="1816" y="2648"/>
                <a:ext cx="3816" cy="1288"/>
                <a:chOff x="1816" y="2648"/>
                <a:chExt cx="3816" cy="1288"/>
              </a:xfrm>
            </p:grpSpPr>
            <p:sp>
              <p:nvSpPr>
                <p:cNvPr id="16" name="Freeform 186"/>
                <p:cNvSpPr>
                  <a:spLocks/>
                </p:cNvSpPr>
                <p:nvPr/>
              </p:nvSpPr>
              <p:spPr bwMode="auto">
                <a:xfrm>
                  <a:off x="1816" y="2648"/>
                  <a:ext cx="3816" cy="1288"/>
                </a:xfrm>
                <a:custGeom>
                  <a:avLst/>
                  <a:gdLst>
                    <a:gd name="T0" fmla="*/ 3248 w 3816"/>
                    <a:gd name="T1" fmla="*/ 0 h 1288"/>
                    <a:gd name="T2" fmla="*/ 3816 w 3816"/>
                    <a:gd name="T3" fmla="*/ 0 h 1288"/>
                    <a:gd name="T4" fmla="*/ 3816 w 3816"/>
                    <a:gd name="T5" fmla="*/ 1288 h 1288"/>
                    <a:gd name="T6" fmla="*/ 0 w 3816"/>
                    <a:gd name="T7" fmla="*/ 1288 h 1288"/>
                    <a:gd name="T8" fmla="*/ 0 w 3816"/>
                    <a:gd name="T9" fmla="*/ 16 h 1288"/>
                    <a:gd name="T10" fmla="*/ 600 w 3816"/>
                    <a:gd name="T11" fmla="*/ 16 h 1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816" h="1288">
                      <a:moveTo>
                        <a:pt x="3248" y="0"/>
                      </a:moveTo>
                      <a:lnTo>
                        <a:pt x="3816" y="0"/>
                      </a:lnTo>
                      <a:lnTo>
                        <a:pt x="3816" y="1288"/>
                      </a:lnTo>
                      <a:lnTo>
                        <a:pt x="0" y="1288"/>
                      </a:lnTo>
                      <a:lnTo>
                        <a:pt x="0" y="16"/>
                      </a:lnTo>
                      <a:lnTo>
                        <a:pt x="600" y="16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Freeform 187"/>
                <p:cNvSpPr>
                  <a:spLocks/>
                </p:cNvSpPr>
                <p:nvPr/>
              </p:nvSpPr>
              <p:spPr bwMode="auto">
                <a:xfrm>
                  <a:off x="2248" y="3032"/>
                  <a:ext cx="2952" cy="504"/>
                </a:xfrm>
                <a:custGeom>
                  <a:avLst/>
                  <a:gdLst>
                    <a:gd name="T0" fmla="*/ 152 w 2952"/>
                    <a:gd name="T1" fmla="*/ 0 h 504"/>
                    <a:gd name="T2" fmla="*/ 0 w 2952"/>
                    <a:gd name="T3" fmla="*/ 0 h 504"/>
                    <a:gd name="T4" fmla="*/ 0 w 2952"/>
                    <a:gd name="T5" fmla="*/ 504 h 504"/>
                    <a:gd name="T6" fmla="*/ 2952 w 2952"/>
                    <a:gd name="T7" fmla="*/ 504 h 504"/>
                    <a:gd name="T8" fmla="*/ 2952 w 2952"/>
                    <a:gd name="T9" fmla="*/ 8 h 504"/>
                    <a:gd name="T10" fmla="*/ 2816 w 2952"/>
                    <a:gd name="T11" fmla="*/ 8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952" h="504">
                      <a:moveTo>
                        <a:pt x="152" y="0"/>
                      </a:moveTo>
                      <a:lnTo>
                        <a:pt x="0" y="0"/>
                      </a:lnTo>
                      <a:lnTo>
                        <a:pt x="0" y="504"/>
                      </a:lnTo>
                      <a:lnTo>
                        <a:pt x="2952" y="504"/>
                      </a:lnTo>
                      <a:lnTo>
                        <a:pt x="2952" y="8"/>
                      </a:lnTo>
                      <a:lnTo>
                        <a:pt x="2816" y="8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" name="Text Box 188"/>
            <p:cNvSpPr txBox="1">
              <a:spLocks noChangeArrowheads="1"/>
            </p:cNvSpPr>
            <p:nvPr/>
          </p:nvSpPr>
          <p:spPr bwMode="auto">
            <a:xfrm>
              <a:off x="4484" y="1235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M&gt;1</a:t>
              </a:r>
            </a:p>
          </p:txBody>
        </p:sp>
        <p:sp>
          <p:nvSpPr>
            <p:cNvPr id="9" name="Text Box 189"/>
            <p:cNvSpPr txBox="1">
              <a:spLocks noChangeArrowheads="1"/>
            </p:cNvSpPr>
            <p:nvPr/>
          </p:nvSpPr>
          <p:spPr bwMode="auto">
            <a:xfrm>
              <a:off x="3242" y="1240"/>
              <a:ext cx="4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o</a:t>
              </a:r>
            </a:p>
          </p:txBody>
        </p:sp>
        <p:sp>
          <p:nvSpPr>
            <p:cNvPr id="10" name="Text Box 190"/>
            <p:cNvSpPr txBox="1">
              <a:spLocks noChangeArrowheads="1"/>
            </p:cNvSpPr>
            <p:nvPr/>
          </p:nvSpPr>
          <p:spPr bwMode="auto">
            <a:xfrm>
              <a:off x="5753" y="1224"/>
              <a:ext cx="4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/>
                <a:t>p</a:t>
              </a:r>
              <a:r>
                <a:rPr lang="en-US" altLang="en-US" baseline="-25000"/>
                <a:t>b</a:t>
              </a:r>
            </a:p>
          </p:txBody>
        </p:sp>
        <p:sp>
          <p:nvSpPr>
            <p:cNvPr id="11" name="Rectangle 191" descr="Dark upward diagonal"/>
            <p:cNvSpPr>
              <a:spLocks noChangeArrowheads="1"/>
            </p:cNvSpPr>
            <p:nvPr/>
          </p:nvSpPr>
          <p:spPr bwMode="auto">
            <a:xfrm>
              <a:off x="4500" y="1786"/>
              <a:ext cx="452" cy="248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92"/>
            <p:cNvSpPr txBox="1">
              <a:spLocks noChangeArrowheads="1"/>
            </p:cNvSpPr>
            <p:nvPr/>
          </p:nvSpPr>
          <p:spPr bwMode="auto">
            <a:xfrm>
              <a:off x="4278" y="2002"/>
              <a:ext cx="8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Compressor</a:t>
              </a:r>
            </a:p>
          </p:txBody>
        </p:sp>
        <p:sp>
          <p:nvSpPr>
            <p:cNvPr id="13" name="Text Box 193"/>
            <p:cNvSpPr txBox="1">
              <a:spLocks noChangeArrowheads="1"/>
            </p:cNvSpPr>
            <p:nvPr/>
          </p:nvSpPr>
          <p:spPr bwMode="auto">
            <a:xfrm>
              <a:off x="4176" y="1479"/>
              <a:ext cx="106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/>
                <a:t>Test Section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0738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Windtunnel</a:t>
            </a:r>
            <a:r>
              <a:rPr lang="en-US" dirty="0"/>
              <a:t>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449580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Analysis: Diffuser throat</a:t>
            </a:r>
          </a:p>
          <a:p>
            <a:pPr lvl="1"/>
            <a:r>
              <a:rPr lang="en-US" dirty="0"/>
              <a:t>During startup, diffuser throat must be just large enough to handle total mass </a:t>
            </a:r>
            <a:r>
              <a:rPr lang="en-US" dirty="0" err="1"/>
              <a:t>flowrate</a:t>
            </a:r>
            <a:r>
              <a:rPr lang="en-US" dirty="0"/>
              <a:t> with P</a:t>
            </a:r>
            <a:r>
              <a:rPr lang="en-US" baseline="-25000" dirty="0"/>
              <a:t>o2</a:t>
            </a:r>
            <a:r>
              <a:rPr lang="en-US" dirty="0"/>
              <a:t> after strongest shock (in test section)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A</a:t>
            </a:r>
            <a:r>
              <a:rPr lang="en-US" baseline="-25000" dirty="0" err="1">
                <a:sym typeface="Wingdings" panose="05000000000000000000" pitchFamily="2" charset="2"/>
              </a:rPr>
              <a:t>th,D</a:t>
            </a:r>
            <a:r>
              <a:rPr lang="en-US" dirty="0">
                <a:sym typeface="Wingdings" panose="05000000000000000000" pitchFamily="2" charset="2"/>
              </a:rPr>
              <a:t>=A</a:t>
            </a:r>
            <a:r>
              <a:rPr lang="en-US" baseline="-25000" dirty="0">
                <a:sym typeface="Wingdings" panose="05000000000000000000" pitchFamily="2" charset="2"/>
              </a:rPr>
              <a:t>2</a:t>
            </a:r>
            <a:r>
              <a:rPr lang="en-US" baseline="30000" dirty="0">
                <a:sym typeface="Wingdings" panose="05000000000000000000" pitchFamily="2" charset="2"/>
              </a:rPr>
              <a:t>*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557029"/>
              </p:ext>
            </p:extLst>
          </p:nvPr>
        </p:nvGraphicFramePr>
        <p:xfrm>
          <a:off x="533400" y="4038600"/>
          <a:ext cx="735338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3" imgW="3492360" imgH="469800" progId="Equation.DSMT4">
                  <p:embed/>
                </p:oleObj>
              </mc:Choice>
              <mc:Fallback>
                <p:oleObj name="Equation" r:id="rId3" imgW="34923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4038600"/>
                        <a:ext cx="7353386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H="1">
            <a:off x="3733800" y="5029200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733800" y="5181991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086600" y="5149725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shock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01533" y="5100739"/>
            <a:ext cx="1980267" cy="7666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560421"/>
              </p:ext>
            </p:extLst>
          </p:nvPr>
        </p:nvGraphicFramePr>
        <p:xfrm>
          <a:off x="1973255" y="5786539"/>
          <a:ext cx="41433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5" imgW="1968480" imgH="393480" progId="Equation.DSMT4">
                  <p:embed/>
                </p:oleObj>
              </mc:Choice>
              <mc:Fallback>
                <p:oleObj name="Equation" r:id="rId5" imgW="19684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255" y="5786539"/>
                        <a:ext cx="4143375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43"/>
          <p:cNvGrpSpPr>
            <a:grpSpLocks/>
          </p:cNvGrpSpPr>
          <p:nvPr/>
        </p:nvGrpSpPr>
        <p:grpSpPr bwMode="auto">
          <a:xfrm>
            <a:off x="4464067" y="1601913"/>
            <a:ext cx="4267200" cy="1250950"/>
            <a:chOff x="3077" y="1227"/>
            <a:chExt cx="2688" cy="788"/>
          </a:xfrm>
        </p:grpSpPr>
        <p:grpSp>
          <p:nvGrpSpPr>
            <p:cNvPr id="21" name="Group 8"/>
            <p:cNvGrpSpPr>
              <a:grpSpLocks/>
            </p:cNvGrpSpPr>
            <p:nvPr/>
          </p:nvGrpSpPr>
          <p:grpSpPr bwMode="auto">
            <a:xfrm>
              <a:off x="3246" y="1231"/>
              <a:ext cx="2387" cy="781"/>
              <a:chOff x="2394" y="2554"/>
              <a:chExt cx="2686" cy="593"/>
            </a:xfrm>
          </p:grpSpPr>
          <p:grpSp>
            <p:nvGrpSpPr>
              <p:cNvPr id="29" name="Group 9"/>
              <p:cNvGrpSpPr>
                <a:grpSpLocks/>
              </p:cNvGrpSpPr>
              <p:nvPr/>
            </p:nvGrpSpPr>
            <p:grpSpPr bwMode="auto">
              <a:xfrm>
                <a:off x="2394" y="2554"/>
                <a:ext cx="1654" cy="593"/>
                <a:chOff x="3370" y="1838"/>
                <a:chExt cx="1654" cy="593"/>
              </a:xfrm>
            </p:grpSpPr>
            <p:grpSp>
              <p:nvGrpSpPr>
                <p:cNvPr id="37" name="Group 10"/>
                <p:cNvGrpSpPr>
                  <a:grpSpLocks/>
                </p:cNvGrpSpPr>
                <p:nvPr/>
              </p:nvGrpSpPr>
              <p:grpSpPr bwMode="auto">
                <a:xfrm>
                  <a:off x="4400" y="1843"/>
                  <a:ext cx="624" cy="584"/>
                  <a:chOff x="4376" y="1840"/>
                  <a:chExt cx="968" cy="584"/>
                </a:xfrm>
              </p:grpSpPr>
              <p:sp>
                <p:nvSpPr>
                  <p:cNvPr id="4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376" y="2424"/>
                    <a:ext cx="9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6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376" y="1840"/>
                    <a:ext cx="9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8" name="Group 13"/>
                <p:cNvGrpSpPr>
                  <a:grpSpLocks/>
                </p:cNvGrpSpPr>
                <p:nvPr/>
              </p:nvGrpSpPr>
              <p:grpSpPr bwMode="auto">
                <a:xfrm>
                  <a:off x="3370" y="1838"/>
                  <a:ext cx="1030" cy="593"/>
                  <a:chOff x="3370" y="1838"/>
                  <a:chExt cx="1030" cy="593"/>
                </a:xfrm>
              </p:grpSpPr>
              <p:grpSp>
                <p:nvGrpSpPr>
                  <p:cNvPr id="39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3370" y="2156"/>
                    <a:ext cx="1030" cy="275"/>
                    <a:chOff x="3370" y="2156"/>
                    <a:chExt cx="1030" cy="275"/>
                  </a:xfrm>
                </p:grpSpPr>
                <p:sp>
                  <p:nvSpPr>
                    <p:cNvPr id="43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4" name="Freeform 16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3370" y="1838"/>
                    <a:ext cx="1030" cy="275"/>
                    <a:chOff x="3370" y="1838"/>
                    <a:chExt cx="1030" cy="275"/>
                  </a:xfrm>
                </p:grpSpPr>
                <p:sp>
                  <p:nvSpPr>
                    <p:cNvPr id="41" name="Freeform 18"/>
                    <p:cNvSpPr>
                      <a:spLocks/>
                    </p:cNvSpPr>
                    <p:nvPr/>
                  </p:nvSpPr>
                  <p:spPr bwMode="auto">
                    <a:xfrm flipV="1">
                      <a:off x="3370" y="1838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" name="Freeform 19"/>
                    <p:cNvSpPr>
                      <a:spLocks/>
                    </p:cNvSpPr>
                    <p:nvPr/>
                  </p:nvSpPr>
                  <p:spPr bwMode="auto">
                    <a:xfrm flipV="1">
                      <a:off x="3382" y="1839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30" name="Group 20"/>
              <p:cNvGrpSpPr>
                <a:grpSpLocks/>
              </p:cNvGrpSpPr>
              <p:nvPr/>
            </p:nvGrpSpPr>
            <p:grpSpPr bwMode="auto">
              <a:xfrm>
                <a:off x="4050" y="2556"/>
                <a:ext cx="1030" cy="591"/>
                <a:chOff x="4050" y="2556"/>
                <a:chExt cx="1030" cy="591"/>
              </a:xfrm>
            </p:grpSpPr>
            <p:grpSp>
              <p:nvGrpSpPr>
                <p:cNvPr id="31" name="Group 21"/>
                <p:cNvGrpSpPr>
                  <a:grpSpLocks/>
                </p:cNvGrpSpPr>
                <p:nvPr/>
              </p:nvGrpSpPr>
              <p:grpSpPr bwMode="auto">
                <a:xfrm flipH="1">
                  <a:off x="4050" y="2900"/>
                  <a:ext cx="1030" cy="247"/>
                  <a:chOff x="3370" y="2156"/>
                  <a:chExt cx="1030" cy="275"/>
                </a:xfrm>
              </p:grpSpPr>
              <p:sp>
                <p:nvSpPr>
                  <p:cNvPr id="35" name="Freeform 22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Freeform 23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2" name="Group 24"/>
                <p:cNvGrpSpPr>
                  <a:grpSpLocks/>
                </p:cNvGrpSpPr>
                <p:nvPr/>
              </p:nvGrpSpPr>
              <p:grpSpPr bwMode="auto">
                <a:xfrm flipH="1" flipV="1">
                  <a:off x="4050" y="2556"/>
                  <a:ext cx="1030" cy="247"/>
                  <a:chOff x="3370" y="2156"/>
                  <a:chExt cx="1030" cy="275"/>
                </a:xfrm>
              </p:grpSpPr>
              <p:sp>
                <p:nvSpPr>
                  <p:cNvPr id="33" name="Freeform 25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Freeform 26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2" name="Text Box 30"/>
            <p:cNvSpPr txBox="1">
              <a:spLocks noChangeArrowheads="1"/>
            </p:cNvSpPr>
            <p:nvPr/>
          </p:nvSpPr>
          <p:spPr bwMode="auto">
            <a:xfrm>
              <a:off x="3772" y="1498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</a:t>
              </a:r>
              <a:r>
                <a:rPr lang="en-US" altLang="en-US" sz="2000" baseline="-25000"/>
                <a:t>1</a:t>
              </a:r>
              <a:r>
                <a:rPr lang="en-US" altLang="en-US" sz="2000"/>
                <a:t>=3</a:t>
              </a:r>
            </a:p>
          </p:txBody>
        </p:sp>
        <p:sp>
          <p:nvSpPr>
            <p:cNvPr id="23" name="Text Box 36"/>
            <p:cNvSpPr txBox="1">
              <a:spLocks noChangeArrowheads="1"/>
            </p:cNvSpPr>
            <p:nvPr/>
          </p:nvSpPr>
          <p:spPr bwMode="auto">
            <a:xfrm>
              <a:off x="3485" y="1706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6600"/>
                  </a:solidFill>
                </a:rPr>
                <a:t>A</a:t>
              </a:r>
              <a:r>
                <a:rPr lang="en-US" altLang="en-US" b="1" baseline="-25000">
                  <a:solidFill>
                    <a:srgbClr val="006600"/>
                  </a:solidFill>
                </a:rPr>
                <a:t>th,N</a:t>
              </a:r>
            </a:p>
          </p:txBody>
        </p:sp>
        <p:sp>
          <p:nvSpPr>
            <p:cNvPr id="24" name="Text Box 37"/>
            <p:cNvSpPr txBox="1">
              <a:spLocks noChangeArrowheads="1"/>
            </p:cNvSpPr>
            <p:nvPr/>
          </p:nvSpPr>
          <p:spPr bwMode="auto">
            <a:xfrm>
              <a:off x="5021" y="1727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6600"/>
                  </a:solidFill>
                </a:rPr>
                <a:t>A</a:t>
              </a:r>
              <a:r>
                <a:rPr lang="en-US" altLang="en-US" b="1" baseline="-25000">
                  <a:solidFill>
                    <a:srgbClr val="006600"/>
                  </a:solidFill>
                </a:rPr>
                <a:t>th,D</a:t>
              </a:r>
            </a:p>
          </p:txBody>
        </p:sp>
        <p:sp>
          <p:nvSpPr>
            <p:cNvPr id="25" name="Text Box 38"/>
            <p:cNvSpPr txBox="1">
              <a:spLocks noChangeArrowheads="1"/>
            </p:cNvSpPr>
            <p:nvPr/>
          </p:nvSpPr>
          <p:spPr bwMode="auto">
            <a:xfrm>
              <a:off x="3077" y="1474"/>
              <a:ext cx="46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p</a:t>
              </a:r>
              <a:r>
                <a:rPr lang="en-US" altLang="en-US" sz="2000" baseline="-25000"/>
                <a:t>o1</a:t>
              </a:r>
            </a:p>
          </p:txBody>
        </p:sp>
        <p:sp>
          <p:nvSpPr>
            <p:cNvPr id="26" name="Text Box 39"/>
            <p:cNvSpPr txBox="1">
              <a:spLocks noChangeArrowheads="1"/>
            </p:cNvSpPr>
            <p:nvPr/>
          </p:nvSpPr>
          <p:spPr bwMode="auto">
            <a:xfrm>
              <a:off x="5408" y="1483"/>
              <a:ext cx="35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p</a:t>
              </a:r>
              <a:r>
                <a:rPr lang="en-US" altLang="en-US" sz="2000" baseline="-25000"/>
                <a:t>o2</a:t>
              </a:r>
            </a:p>
          </p:txBody>
        </p:sp>
        <p:sp>
          <p:nvSpPr>
            <p:cNvPr id="27" name="Line 40"/>
            <p:cNvSpPr>
              <a:spLocks noChangeShapeType="1"/>
            </p:cNvSpPr>
            <p:nvPr/>
          </p:nvSpPr>
          <p:spPr bwMode="auto">
            <a:xfrm>
              <a:off x="4204" y="1227"/>
              <a:ext cx="0" cy="77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41"/>
            <p:cNvSpPr txBox="1">
              <a:spLocks noChangeArrowheads="1"/>
            </p:cNvSpPr>
            <p:nvPr/>
          </p:nvSpPr>
          <p:spPr bwMode="auto">
            <a:xfrm>
              <a:off x="4235" y="1499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</a:t>
              </a:r>
              <a:r>
                <a:rPr lang="en-US" altLang="en-US" sz="2000" baseline="-25000"/>
                <a:t>2</a:t>
              </a:r>
              <a:endParaRPr lang="en-US" alt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202377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Windtunnel</a:t>
            </a:r>
            <a:r>
              <a:rPr lang="en-US" dirty="0"/>
              <a:t>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1"/>
            <a:ext cx="3810000" cy="1371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Analysis: Pressure Losses</a:t>
            </a:r>
          </a:p>
          <a:p>
            <a:pPr lvl="1"/>
            <a:r>
              <a:rPr lang="en-US" dirty="0"/>
              <a:t>During startup, max. Po loss for strongest shock </a:t>
            </a:r>
            <a:r>
              <a:rPr lang="en-US" dirty="0">
                <a:sym typeface="Wingdings" panose="05000000000000000000" pitchFamily="2" charset="2"/>
              </a:rPr>
              <a:t> in test section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484212"/>
              </p:ext>
            </p:extLst>
          </p:nvPr>
        </p:nvGraphicFramePr>
        <p:xfrm>
          <a:off x="609600" y="2514600"/>
          <a:ext cx="60674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3" imgW="2882880" imgH="279360" progId="Equation.DSMT4">
                  <p:embed/>
                </p:oleObj>
              </mc:Choice>
              <mc:Fallback>
                <p:oleObj name="Equation" r:id="rId3" imgW="288288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60674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272142" y="3276600"/>
            <a:ext cx="5997691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During operation, min. Po loss for weakest shock </a:t>
            </a:r>
            <a:r>
              <a:rPr lang="en-US" dirty="0">
                <a:sym typeface="Wingdings" panose="05000000000000000000" pitchFamily="2" charset="2"/>
              </a:rPr>
              <a:t> at diffuser throat  need M at throat (M</a:t>
            </a:r>
            <a:r>
              <a:rPr lang="en-US" dirty="0">
                <a:sym typeface="Symbol"/>
              </a:rPr>
              <a:t></a:t>
            </a:r>
            <a:r>
              <a:rPr lang="en-US" dirty="0">
                <a:sym typeface="Wingdings" panose="05000000000000000000" pitchFamily="2" charset="2"/>
              </a:rPr>
              <a:t>1, A&gt;A</a:t>
            </a:r>
            <a:r>
              <a:rPr lang="en-US" baseline="-25000" dirty="0">
                <a:sym typeface="Wingdings" panose="05000000000000000000" pitchFamily="2" charset="2"/>
              </a:rPr>
              <a:t>1</a:t>
            </a:r>
            <a:r>
              <a:rPr lang="en-US" baseline="30000" dirty="0">
                <a:sym typeface="Wingdings" panose="05000000000000000000" pitchFamily="2" charset="2"/>
              </a:rPr>
              <a:t>*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114504"/>
              </p:ext>
            </p:extLst>
          </p:nvPr>
        </p:nvGraphicFramePr>
        <p:xfrm>
          <a:off x="533400" y="4376057"/>
          <a:ext cx="664229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5" imgW="2768400" imgH="253800" progId="Equation.DSMT4">
                  <p:embed/>
                </p:oleObj>
              </mc:Choice>
              <mc:Fallback>
                <p:oleObj name="Equation" r:id="rId5" imgW="27684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76057"/>
                        <a:ext cx="664229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323887"/>
              </p:ext>
            </p:extLst>
          </p:nvPr>
        </p:nvGraphicFramePr>
        <p:xfrm>
          <a:off x="412750" y="5105400"/>
          <a:ext cx="63087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7" imgW="2997000" imgH="279360" progId="Equation.DSMT4">
                  <p:embed/>
                </p:oleObj>
              </mc:Choice>
              <mc:Fallback>
                <p:oleObj name="Equation" r:id="rId7" imgW="299700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5105400"/>
                        <a:ext cx="63087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4291807" y="1067761"/>
            <a:ext cx="4267200" cy="1250950"/>
            <a:chOff x="3077" y="1227"/>
            <a:chExt cx="2688" cy="788"/>
          </a:xfrm>
        </p:grpSpPr>
        <p:grpSp>
          <p:nvGrpSpPr>
            <p:cNvPr id="11" name="Group 5"/>
            <p:cNvGrpSpPr>
              <a:grpSpLocks/>
            </p:cNvGrpSpPr>
            <p:nvPr/>
          </p:nvGrpSpPr>
          <p:grpSpPr bwMode="auto">
            <a:xfrm>
              <a:off x="3246" y="1231"/>
              <a:ext cx="2387" cy="781"/>
              <a:chOff x="2394" y="2554"/>
              <a:chExt cx="2686" cy="593"/>
            </a:xfrm>
          </p:grpSpPr>
          <p:grpSp>
            <p:nvGrpSpPr>
              <p:cNvPr id="19" name="Group 6"/>
              <p:cNvGrpSpPr>
                <a:grpSpLocks/>
              </p:cNvGrpSpPr>
              <p:nvPr/>
            </p:nvGrpSpPr>
            <p:grpSpPr bwMode="auto">
              <a:xfrm>
                <a:off x="2394" y="2554"/>
                <a:ext cx="1654" cy="593"/>
                <a:chOff x="3370" y="1838"/>
                <a:chExt cx="1654" cy="593"/>
              </a:xfrm>
            </p:grpSpPr>
            <p:grpSp>
              <p:nvGrpSpPr>
                <p:cNvPr id="27" name="Group 7"/>
                <p:cNvGrpSpPr>
                  <a:grpSpLocks/>
                </p:cNvGrpSpPr>
                <p:nvPr/>
              </p:nvGrpSpPr>
              <p:grpSpPr bwMode="auto">
                <a:xfrm>
                  <a:off x="4400" y="1843"/>
                  <a:ext cx="624" cy="584"/>
                  <a:chOff x="4376" y="1840"/>
                  <a:chExt cx="968" cy="584"/>
                </a:xfrm>
              </p:grpSpPr>
              <p:sp>
                <p:nvSpPr>
                  <p:cNvPr id="35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4376" y="2424"/>
                    <a:ext cx="9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4376" y="1840"/>
                    <a:ext cx="968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8" name="Group 10"/>
                <p:cNvGrpSpPr>
                  <a:grpSpLocks/>
                </p:cNvGrpSpPr>
                <p:nvPr/>
              </p:nvGrpSpPr>
              <p:grpSpPr bwMode="auto">
                <a:xfrm>
                  <a:off x="3370" y="1838"/>
                  <a:ext cx="1030" cy="593"/>
                  <a:chOff x="3370" y="1838"/>
                  <a:chExt cx="1030" cy="593"/>
                </a:xfrm>
              </p:grpSpPr>
              <p:grpSp>
                <p:nvGrpSpPr>
                  <p:cNvPr id="29" name="Group 11"/>
                  <p:cNvGrpSpPr>
                    <a:grpSpLocks/>
                  </p:cNvGrpSpPr>
                  <p:nvPr/>
                </p:nvGrpSpPr>
                <p:grpSpPr bwMode="auto">
                  <a:xfrm>
                    <a:off x="3370" y="2156"/>
                    <a:ext cx="1030" cy="275"/>
                    <a:chOff x="3370" y="2156"/>
                    <a:chExt cx="1030" cy="275"/>
                  </a:xfrm>
                </p:grpSpPr>
                <p:sp>
                  <p:nvSpPr>
                    <p:cNvPr id="33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3370" y="2157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4" name="Freeform 13"/>
                    <p:cNvSpPr>
                      <a:spLocks/>
                    </p:cNvSpPr>
                    <p:nvPr/>
                  </p:nvSpPr>
                  <p:spPr bwMode="auto">
                    <a:xfrm>
                      <a:off x="3382" y="2156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0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3370" y="1838"/>
                    <a:ext cx="1030" cy="275"/>
                    <a:chOff x="3370" y="1838"/>
                    <a:chExt cx="1030" cy="275"/>
                  </a:xfrm>
                </p:grpSpPr>
                <p:sp>
                  <p:nvSpPr>
                    <p:cNvPr id="31" name="Freeform 15"/>
                    <p:cNvSpPr>
                      <a:spLocks/>
                    </p:cNvSpPr>
                    <p:nvPr/>
                  </p:nvSpPr>
                  <p:spPr bwMode="auto">
                    <a:xfrm flipV="1">
                      <a:off x="3370" y="1838"/>
                      <a:ext cx="1024" cy="274"/>
                    </a:xfrm>
                    <a:custGeom>
                      <a:avLst/>
                      <a:gdLst>
                        <a:gd name="T0" fmla="*/ 14 w 1024"/>
                        <a:gd name="T1" fmla="*/ 268 h 274"/>
                        <a:gd name="T2" fmla="*/ 14 w 1024"/>
                        <a:gd name="T3" fmla="*/ 258 h 274"/>
                        <a:gd name="T4" fmla="*/ 13 w 1024"/>
                        <a:gd name="T5" fmla="*/ 212 h 274"/>
                        <a:gd name="T6" fmla="*/ 14 w 1024"/>
                        <a:gd name="T7" fmla="*/ 187 h 274"/>
                        <a:gd name="T8" fmla="*/ 20 w 1024"/>
                        <a:gd name="T9" fmla="*/ 169 h 274"/>
                        <a:gd name="T10" fmla="*/ 136 w 1024"/>
                        <a:gd name="T11" fmla="*/ 160 h 274"/>
                        <a:gd name="T12" fmla="*/ 265 w 1024"/>
                        <a:gd name="T13" fmla="*/ 126 h 274"/>
                        <a:gd name="T14" fmla="*/ 355 w 1024"/>
                        <a:gd name="T15" fmla="*/ 46 h 274"/>
                        <a:gd name="T16" fmla="*/ 432 w 1024"/>
                        <a:gd name="T17" fmla="*/ 5 h 274"/>
                        <a:gd name="T18" fmla="*/ 518 w 1024"/>
                        <a:gd name="T19" fmla="*/ 15 h 274"/>
                        <a:gd name="T20" fmla="*/ 626 w 1024"/>
                        <a:gd name="T21" fmla="*/ 87 h 274"/>
                        <a:gd name="T22" fmla="*/ 815 w 1024"/>
                        <a:gd name="T23" fmla="*/ 198 h 274"/>
                        <a:gd name="T24" fmla="*/ 896 w 1024"/>
                        <a:gd name="T25" fmla="*/ 240 h 274"/>
                        <a:gd name="T26" fmla="*/ 973 w 1024"/>
                        <a:gd name="T27" fmla="*/ 269 h 274"/>
                        <a:gd name="T28" fmla="*/ 1024 w 1024"/>
                        <a:gd name="T29" fmla="*/ 269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</a:cxnLst>
                      <a:rect l="0" t="0" r="r" b="b"/>
                      <a:pathLst>
                        <a:path w="1024" h="274">
                          <a:moveTo>
                            <a:pt x="14" y="268"/>
                          </a:moveTo>
                          <a:cubicBezTo>
                            <a:pt x="14" y="266"/>
                            <a:pt x="14" y="267"/>
                            <a:pt x="14" y="258"/>
                          </a:cubicBezTo>
                          <a:cubicBezTo>
                            <a:pt x="14" y="249"/>
                            <a:pt x="13" y="224"/>
                            <a:pt x="13" y="212"/>
                          </a:cubicBezTo>
                          <a:cubicBezTo>
                            <a:pt x="13" y="200"/>
                            <a:pt x="13" y="194"/>
                            <a:pt x="14" y="187"/>
                          </a:cubicBezTo>
                          <a:cubicBezTo>
                            <a:pt x="15" y="180"/>
                            <a:pt x="0" y="173"/>
                            <a:pt x="20" y="169"/>
                          </a:cubicBezTo>
                          <a:cubicBezTo>
                            <a:pt x="41" y="165"/>
                            <a:pt x="95" y="167"/>
                            <a:pt x="136" y="160"/>
                          </a:cubicBezTo>
                          <a:cubicBezTo>
                            <a:pt x="177" y="153"/>
                            <a:pt x="228" y="145"/>
                            <a:pt x="265" y="126"/>
                          </a:cubicBezTo>
                          <a:cubicBezTo>
                            <a:pt x="301" y="107"/>
                            <a:pt x="327" y="66"/>
                            <a:pt x="355" y="46"/>
                          </a:cubicBezTo>
                          <a:cubicBezTo>
                            <a:pt x="383" y="25"/>
                            <a:pt x="405" y="10"/>
                            <a:pt x="432" y="5"/>
                          </a:cubicBezTo>
                          <a:cubicBezTo>
                            <a:pt x="459" y="0"/>
                            <a:pt x="486" y="1"/>
                            <a:pt x="518" y="15"/>
                          </a:cubicBezTo>
                          <a:cubicBezTo>
                            <a:pt x="550" y="29"/>
                            <a:pt x="576" y="57"/>
                            <a:pt x="626" y="87"/>
                          </a:cubicBezTo>
                          <a:cubicBezTo>
                            <a:pt x="676" y="117"/>
                            <a:pt x="770" y="173"/>
                            <a:pt x="815" y="198"/>
                          </a:cubicBezTo>
                          <a:cubicBezTo>
                            <a:pt x="860" y="223"/>
                            <a:pt x="870" y="228"/>
                            <a:pt x="896" y="240"/>
                          </a:cubicBezTo>
                          <a:cubicBezTo>
                            <a:pt x="922" y="252"/>
                            <a:pt x="952" y="264"/>
                            <a:pt x="973" y="269"/>
                          </a:cubicBezTo>
                          <a:cubicBezTo>
                            <a:pt x="994" y="274"/>
                            <a:pt x="1013" y="269"/>
                            <a:pt x="1024" y="269"/>
                          </a:cubicBezTo>
                        </a:path>
                      </a:pathLst>
                    </a:custGeom>
                    <a:solidFill>
                      <a:schemeClr val="fol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mpd="sng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2" name="Freeform 16"/>
                    <p:cNvSpPr>
                      <a:spLocks/>
                    </p:cNvSpPr>
                    <p:nvPr/>
                  </p:nvSpPr>
                  <p:spPr bwMode="auto">
                    <a:xfrm flipV="1">
                      <a:off x="3382" y="1839"/>
                      <a:ext cx="1018" cy="274"/>
                    </a:xfrm>
                    <a:custGeom>
                      <a:avLst/>
                      <a:gdLst>
                        <a:gd name="T0" fmla="*/ 0 w 1018"/>
                        <a:gd name="T1" fmla="*/ 161 h 274"/>
                        <a:gd name="T2" fmla="*/ 131 w 1018"/>
                        <a:gd name="T3" fmla="*/ 161 h 274"/>
                        <a:gd name="T4" fmla="*/ 259 w 1018"/>
                        <a:gd name="T5" fmla="*/ 127 h 274"/>
                        <a:gd name="T6" fmla="*/ 349 w 1018"/>
                        <a:gd name="T7" fmla="*/ 47 h 274"/>
                        <a:gd name="T8" fmla="*/ 426 w 1018"/>
                        <a:gd name="T9" fmla="*/ 6 h 274"/>
                        <a:gd name="T10" fmla="*/ 517 w 1018"/>
                        <a:gd name="T11" fmla="*/ 16 h 274"/>
                        <a:gd name="T12" fmla="*/ 626 w 1018"/>
                        <a:gd name="T13" fmla="*/ 100 h 274"/>
                        <a:gd name="T14" fmla="*/ 794 w 1018"/>
                        <a:gd name="T15" fmla="*/ 196 h 274"/>
                        <a:gd name="T16" fmla="*/ 890 w 1018"/>
                        <a:gd name="T17" fmla="*/ 244 h 274"/>
                        <a:gd name="T18" fmla="*/ 967 w 1018"/>
                        <a:gd name="T19" fmla="*/ 270 h 274"/>
                        <a:gd name="T20" fmla="*/ 1018 w 1018"/>
                        <a:gd name="T21" fmla="*/ 270 h 27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</a:cxnLst>
                      <a:rect l="0" t="0" r="r" b="b"/>
                      <a:pathLst>
                        <a:path w="1018" h="274">
                          <a:moveTo>
                            <a:pt x="0" y="161"/>
                          </a:moveTo>
                          <a:cubicBezTo>
                            <a:pt x="21" y="161"/>
                            <a:pt x="88" y="167"/>
                            <a:pt x="131" y="161"/>
                          </a:cubicBezTo>
                          <a:cubicBezTo>
                            <a:pt x="174" y="155"/>
                            <a:pt x="223" y="146"/>
                            <a:pt x="259" y="127"/>
                          </a:cubicBezTo>
                          <a:cubicBezTo>
                            <a:pt x="296" y="108"/>
                            <a:pt x="321" y="67"/>
                            <a:pt x="349" y="47"/>
                          </a:cubicBezTo>
                          <a:cubicBezTo>
                            <a:pt x="377" y="26"/>
                            <a:pt x="399" y="11"/>
                            <a:pt x="426" y="6"/>
                          </a:cubicBezTo>
                          <a:cubicBezTo>
                            <a:pt x="454" y="1"/>
                            <a:pt x="484" y="0"/>
                            <a:pt x="517" y="16"/>
                          </a:cubicBezTo>
                          <a:cubicBezTo>
                            <a:pt x="550" y="32"/>
                            <a:pt x="580" y="70"/>
                            <a:pt x="626" y="100"/>
                          </a:cubicBezTo>
                          <a:cubicBezTo>
                            <a:pt x="672" y="130"/>
                            <a:pt x="750" y="172"/>
                            <a:pt x="794" y="196"/>
                          </a:cubicBezTo>
                          <a:cubicBezTo>
                            <a:pt x="838" y="220"/>
                            <a:pt x="861" y="232"/>
                            <a:pt x="890" y="244"/>
                          </a:cubicBezTo>
                          <a:cubicBezTo>
                            <a:pt x="919" y="256"/>
                            <a:pt x="946" y="266"/>
                            <a:pt x="967" y="270"/>
                          </a:cubicBezTo>
                          <a:cubicBezTo>
                            <a:pt x="988" y="274"/>
                            <a:pt x="1007" y="270"/>
                            <a:pt x="1018" y="270"/>
                          </a:cubicBezTo>
                        </a:path>
                      </a:pathLst>
                    </a:custGeom>
                    <a:noFill/>
                    <a:ln w="28575" cmpd="sng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folHlink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0" name="Group 17"/>
              <p:cNvGrpSpPr>
                <a:grpSpLocks/>
              </p:cNvGrpSpPr>
              <p:nvPr/>
            </p:nvGrpSpPr>
            <p:grpSpPr bwMode="auto">
              <a:xfrm>
                <a:off x="4050" y="2556"/>
                <a:ext cx="1030" cy="591"/>
                <a:chOff x="4050" y="2556"/>
                <a:chExt cx="1030" cy="591"/>
              </a:xfrm>
            </p:grpSpPr>
            <p:grpSp>
              <p:nvGrpSpPr>
                <p:cNvPr id="21" name="Group 18"/>
                <p:cNvGrpSpPr>
                  <a:grpSpLocks/>
                </p:cNvGrpSpPr>
                <p:nvPr/>
              </p:nvGrpSpPr>
              <p:grpSpPr bwMode="auto">
                <a:xfrm flipH="1">
                  <a:off x="4050" y="2900"/>
                  <a:ext cx="1030" cy="247"/>
                  <a:chOff x="3370" y="2156"/>
                  <a:chExt cx="1030" cy="275"/>
                </a:xfrm>
              </p:grpSpPr>
              <p:sp>
                <p:nvSpPr>
                  <p:cNvPr id="25" name="Freeform 19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" name="Freeform 20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" name="Group 21"/>
                <p:cNvGrpSpPr>
                  <a:grpSpLocks/>
                </p:cNvGrpSpPr>
                <p:nvPr/>
              </p:nvGrpSpPr>
              <p:grpSpPr bwMode="auto">
                <a:xfrm flipH="1" flipV="1">
                  <a:off x="4050" y="2556"/>
                  <a:ext cx="1030" cy="247"/>
                  <a:chOff x="3370" y="2156"/>
                  <a:chExt cx="1030" cy="275"/>
                </a:xfrm>
              </p:grpSpPr>
              <p:sp>
                <p:nvSpPr>
                  <p:cNvPr id="23" name="Freeform 22"/>
                  <p:cNvSpPr>
                    <a:spLocks/>
                  </p:cNvSpPr>
                  <p:nvPr/>
                </p:nvSpPr>
                <p:spPr bwMode="auto">
                  <a:xfrm>
                    <a:off x="3370" y="2157"/>
                    <a:ext cx="1024" cy="274"/>
                  </a:xfrm>
                  <a:custGeom>
                    <a:avLst/>
                    <a:gdLst>
                      <a:gd name="T0" fmla="*/ 14 w 1024"/>
                      <a:gd name="T1" fmla="*/ 268 h 274"/>
                      <a:gd name="T2" fmla="*/ 14 w 1024"/>
                      <a:gd name="T3" fmla="*/ 258 h 274"/>
                      <a:gd name="T4" fmla="*/ 13 w 1024"/>
                      <a:gd name="T5" fmla="*/ 212 h 274"/>
                      <a:gd name="T6" fmla="*/ 14 w 1024"/>
                      <a:gd name="T7" fmla="*/ 187 h 274"/>
                      <a:gd name="T8" fmla="*/ 20 w 1024"/>
                      <a:gd name="T9" fmla="*/ 169 h 274"/>
                      <a:gd name="T10" fmla="*/ 136 w 1024"/>
                      <a:gd name="T11" fmla="*/ 160 h 274"/>
                      <a:gd name="T12" fmla="*/ 265 w 1024"/>
                      <a:gd name="T13" fmla="*/ 126 h 274"/>
                      <a:gd name="T14" fmla="*/ 355 w 1024"/>
                      <a:gd name="T15" fmla="*/ 46 h 274"/>
                      <a:gd name="T16" fmla="*/ 432 w 1024"/>
                      <a:gd name="T17" fmla="*/ 5 h 274"/>
                      <a:gd name="T18" fmla="*/ 518 w 1024"/>
                      <a:gd name="T19" fmla="*/ 15 h 274"/>
                      <a:gd name="T20" fmla="*/ 626 w 1024"/>
                      <a:gd name="T21" fmla="*/ 87 h 274"/>
                      <a:gd name="T22" fmla="*/ 815 w 1024"/>
                      <a:gd name="T23" fmla="*/ 198 h 274"/>
                      <a:gd name="T24" fmla="*/ 896 w 1024"/>
                      <a:gd name="T25" fmla="*/ 240 h 274"/>
                      <a:gd name="T26" fmla="*/ 973 w 1024"/>
                      <a:gd name="T27" fmla="*/ 269 h 274"/>
                      <a:gd name="T28" fmla="*/ 1024 w 1024"/>
                      <a:gd name="T29" fmla="*/ 269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024" h="274">
                        <a:moveTo>
                          <a:pt x="14" y="268"/>
                        </a:moveTo>
                        <a:cubicBezTo>
                          <a:pt x="14" y="266"/>
                          <a:pt x="14" y="267"/>
                          <a:pt x="14" y="258"/>
                        </a:cubicBezTo>
                        <a:cubicBezTo>
                          <a:pt x="14" y="249"/>
                          <a:pt x="13" y="224"/>
                          <a:pt x="13" y="212"/>
                        </a:cubicBezTo>
                        <a:cubicBezTo>
                          <a:pt x="13" y="200"/>
                          <a:pt x="13" y="194"/>
                          <a:pt x="14" y="187"/>
                        </a:cubicBezTo>
                        <a:cubicBezTo>
                          <a:pt x="15" y="180"/>
                          <a:pt x="0" y="173"/>
                          <a:pt x="20" y="169"/>
                        </a:cubicBezTo>
                        <a:cubicBezTo>
                          <a:pt x="41" y="165"/>
                          <a:pt x="95" y="167"/>
                          <a:pt x="136" y="160"/>
                        </a:cubicBezTo>
                        <a:cubicBezTo>
                          <a:pt x="177" y="153"/>
                          <a:pt x="228" y="145"/>
                          <a:pt x="265" y="126"/>
                        </a:cubicBezTo>
                        <a:cubicBezTo>
                          <a:pt x="301" y="107"/>
                          <a:pt x="327" y="66"/>
                          <a:pt x="355" y="46"/>
                        </a:cubicBezTo>
                        <a:cubicBezTo>
                          <a:pt x="383" y="25"/>
                          <a:pt x="405" y="10"/>
                          <a:pt x="432" y="5"/>
                        </a:cubicBezTo>
                        <a:cubicBezTo>
                          <a:pt x="459" y="0"/>
                          <a:pt x="486" y="1"/>
                          <a:pt x="518" y="15"/>
                        </a:cubicBezTo>
                        <a:cubicBezTo>
                          <a:pt x="550" y="29"/>
                          <a:pt x="576" y="57"/>
                          <a:pt x="626" y="87"/>
                        </a:cubicBezTo>
                        <a:cubicBezTo>
                          <a:pt x="676" y="117"/>
                          <a:pt x="770" y="173"/>
                          <a:pt x="815" y="198"/>
                        </a:cubicBezTo>
                        <a:cubicBezTo>
                          <a:pt x="860" y="223"/>
                          <a:pt x="870" y="228"/>
                          <a:pt x="896" y="240"/>
                        </a:cubicBezTo>
                        <a:cubicBezTo>
                          <a:pt x="922" y="252"/>
                          <a:pt x="952" y="264"/>
                          <a:pt x="973" y="269"/>
                        </a:cubicBezTo>
                        <a:cubicBezTo>
                          <a:pt x="994" y="274"/>
                          <a:pt x="1013" y="269"/>
                          <a:pt x="1024" y="269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" name="Freeform 23"/>
                  <p:cNvSpPr>
                    <a:spLocks/>
                  </p:cNvSpPr>
                  <p:nvPr/>
                </p:nvSpPr>
                <p:spPr bwMode="auto">
                  <a:xfrm>
                    <a:off x="3382" y="2156"/>
                    <a:ext cx="1018" cy="274"/>
                  </a:xfrm>
                  <a:custGeom>
                    <a:avLst/>
                    <a:gdLst>
                      <a:gd name="T0" fmla="*/ 0 w 1018"/>
                      <a:gd name="T1" fmla="*/ 161 h 274"/>
                      <a:gd name="T2" fmla="*/ 131 w 1018"/>
                      <a:gd name="T3" fmla="*/ 161 h 274"/>
                      <a:gd name="T4" fmla="*/ 259 w 1018"/>
                      <a:gd name="T5" fmla="*/ 127 h 274"/>
                      <a:gd name="T6" fmla="*/ 349 w 1018"/>
                      <a:gd name="T7" fmla="*/ 47 h 274"/>
                      <a:gd name="T8" fmla="*/ 426 w 1018"/>
                      <a:gd name="T9" fmla="*/ 6 h 274"/>
                      <a:gd name="T10" fmla="*/ 517 w 1018"/>
                      <a:gd name="T11" fmla="*/ 16 h 274"/>
                      <a:gd name="T12" fmla="*/ 626 w 1018"/>
                      <a:gd name="T13" fmla="*/ 100 h 274"/>
                      <a:gd name="T14" fmla="*/ 794 w 1018"/>
                      <a:gd name="T15" fmla="*/ 196 h 274"/>
                      <a:gd name="T16" fmla="*/ 890 w 1018"/>
                      <a:gd name="T17" fmla="*/ 244 h 274"/>
                      <a:gd name="T18" fmla="*/ 967 w 1018"/>
                      <a:gd name="T19" fmla="*/ 270 h 274"/>
                      <a:gd name="T20" fmla="*/ 1018 w 1018"/>
                      <a:gd name="T21" fmla="*/ 270 h 2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018" h="274">
                        <a:moveTo>
                          <a:pt x="0" y="161"/>
                        </a:moveTo>
                        <a:cubicBezTo>
                          <a:pt x="21" y="161"/>
                          <a:pt x="88" y="167"/>
                          <a:pt x="131" y="161"/>
                        </a:cubicBezTo>
                        <a:cubicBezTo>
                          <a:pt x="174" y="155"/>
                          <a:pt x="223" y="146"/>
                          <a:pt x="259" y="127"/>
                        </a:cubicBezTo>
                        <a:cubicBezTo>
                          <a:pt x="296" y="108"/>
                          <a:pt x="321" y="67"/>
                          <a:pt x="349" y="47"/>
                        </a:cubicBezTo>
                        <a:cubicBezTo>
                          <a:pt x="377" y="26"/>
                          <a:pt x="399" y="11"/>
                          <a:pt x="426" y="6"/>
                        </a:cubicBezTo>
                        <a:cubicBezTo>
                          <a:pt x="454" y="1"/>
                          <a:pt x="484" y="0"/>
                          <a:pt x="517" y="16"/>
                        </a:cubicBezTo>
                        <a:cubicBezTo>
                          <a:pt x="550" y="32"/>
                          <a:pt x="580" y="70"/>
                          <a:pt x="626" y="100"/>
                        </a:cubicBezTo>
                        <a:cubicBezTo>
                          <a:pt x="672" y="130"/>
                          <a:pt x="750" y="172"/>
                          <a:pt x="794" y="196"/>
                        </a:cubicBezTo>
                        <a:cubicBezTo>
                          <a:pt x="838" y="220"/>
                          <a:pt x="861" y="232"/>
                          <a:pt x="890" y="244"/>
                        </a:cubicBezTo>
                        <a:cubicBezTo>
                          <a:pt x="919" y="256"/>
                          <a:pt x="946" y="266"/>
                          <a:pt x="967" y="270"/>
                        </a:cubicBezTo>
                        <a:cubicBezTo>
                          <a:pt x="988" y="274"/>
                          <a:pt x="1007" y="270"/>
                          <a:pt x="1018" y="270"/>
                        </a:cubicBez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2" name="Text Box 24"/>
            <p:cNvSpPr txBox="1">
              <a:spLocks noChangeArrowheads="1"/>
            </p:cNvSpPr>
            <p:nvPr/>
          </p:nvSpPr>
          <p:spPr bwMode="auto">
            <a:xfrm>
              <a:off x="3772" y="1498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</a:t>
              </a:r>
              <a:r>
                <a:rPr lang="en-US" altLang="en-US" sz="2000" baseline="-25000"/>
                <a:t>1</a:t>
              </a:r>
              <a:r>
                <a:rPr lang="en-US" altLang="en-US" sz="2000"/>
                <a:t>=3</a:t>
              </a:r>
            </a:p>
          </p:txBody>
        </p:sp>
        <p:sp>
          <p:nvSpPr>
            <p:cNvPr id="13" name="Text Box 25"/>
            <p:cNvSpPr txBox="1">
              <a:spLocks noChangeArrowheads="1"/>
            </p:cNvSpPr>
            <p:nvPr/>
          </p:nvSpPr>
          <p:spPr bwMode="auto">
            <a:xfrm>
              <a:off x="3485" y="1706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6600"/>
                  </a:solidFill>
                </a:rPr>
                <a:t>A</a:t>
              </a:r>
              <a:r>
                <a:rPr lang="en-US" altLang="en-US" b="1" baseline="-25000">
                  <a:solidFill>
                    <a:srgbClr val="006600"/>
                  </a:solidFill>
                </a:rPr>
                <a:t>th,N</a:t>
              </a:r>
            </a:p>
          </p:txBody>
        </p:sp>
        <p:sp>
          <p:nvSpPr>
            <p:cNvPr id="14" name="Text Box 26"/>
            <p:cNvSpPr txBox="1">
              <a:spLocks noChangeArrowheads="1"/>
            </p:cNvSpPr>
            <p:nvPr/>
          </p:nvSpPr>
          <p:spPr bwMode="auto">
            <a:xfrm>
              <a:off x="5021" y="1727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6600"/>
                  </a:solidFill>
                </a:rPr>
                <a:t>A</a:t>
              </a:r>
              <a:r>
                <a:rPr lang="en-US" altLang="en-US" b="1" baseline="-25000">
                  <a:solidFill>
                    <a:srgbClr val="006600"/>
                  </a:solidFill>
                </a:rPr>
                <a:t>th,D</a:t>
              </a:r>
            </a:p>
          </p:txBody>
        </p:sp>
        <p:sp>
          <p:nvSpPr>
            <p:cNvPr id="15" name="Text Box 27"/>
            <p:cNvSpPr txBox="1">
              <a:spLocks noChangeArrowheads="1"/>
            </p:cNvSpPr>
            <p:nvPr/>
          </p:nvSpPr>
          <p:spPr bwMode="auto">
            <a:xfrm>
              <a:off x="3077" y="1474"/>
              <a:ext cx="46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p</a:t>
              </a:r>
              <a:r>
                <a:rPr lang="en-US" altLang="en-US" sz="2000" baseline="-25000"/>
                <a:t>o1</a:t>
              </a:r>
            </a:p>
          </p:txBody>
        </p:sp>
        <p:sp>
          <p:nvSpPr>
            <p:cNvPr id="16" name="Text Box 28"/>
            <p:cNvSpPr txBox="1">
              <a:spLocks noChangeArrowheads="1"/>
            </p:cNvSpPr>
            <p:nvPr/>
          </p:nvSpPr>
          <p:spPr bwMode="auto">
            <a:xfrm>
              <a:off x="5408" y="1483"/>
              <a:ext cx="35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p</a:t>
              </a:r>
              <a:r>
                <a:rPr lang="en-US" altLang="en-US" sz="2000" baseline="-25000"/>
                <a:t>o2</a:t>
              </a:r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auto">
            <a:xfrm>
              <a:off x="4204" y="1227"/>
              <a:ext cx="0" cy="77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30"/>
            <p:cNvSpPr txBox="1">
              <a:spLocks noChangeArrowheads="1"/>
            </p:cNvSpPr>
            <p:nvPr/>
          </p:nvSpPr>
          <p:spPr bwMode="auto">
            <a:xfrm>
              <a:off x="4235" y="1499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/>
                <a:t>M</a:t>
              </a:r>
              <a:r>
                <a:rPr lang="en-US" altLang="en-US" sz="2000" baseline="-25000"/>
                <a:t>2</a:t>
              </a:r>
              <a:endParaRPr lang="en-US" altLang="en-US" sz="2000"/>
            </a:p>
          </p:txBody>
        </p:sp>
      </p:grpSp>
      <p:grpSp>
        <p:nvGrpSpPr>
          <p:cNvPr id="39" name="Group 77"/>
          <p:cNvGrpSpPr>
            <a:grpSpLocks/>
          </p:cNvGrpSpPr>
          <p:nvPr/>
        </p:nvGrpSpPr>
        <p:grpSpPr bwMode="auto">
          <a:xfrm>
            <a:off x="7071519" y="3276600"/>
            <a:ext cx="1381125" cy="939800"/>
            <a:chOff x="5174" y="2445"/>
            <a:chExt cx="870" cy="592"/>
          </a:xfrm>
        </p:grpSpPr>
        <p:grpSp>
          <p:nvGrpSpPr>
            <p:cNvPr id="40" name="Group 66"/>
            <p:cNvGrpSpPr>
              <a:grpSpLocks/>
            </p:cNvGrpSpPr>
            <p:nvPr/>
          </p:nvGrpSpPr>
          <p:grpSpPr bwMode="auto">
            <a:xfrm flipH="1">
              <a:off x="5174" y="2814"/>
              <a:ext cx="860" cy="203"/>
              <a:chOff x="3370" y="2156"/>
              <a:chExt cx="1030" cy="275"/>
            </a:xfrm>
          </p:grpSpPr>
          <p:sp>
            <p:nvSpPr>
              <p:cNvPr id="48" name="Freeform 67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Freeform 68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" name="Group 69"/>
            <p:cNvGrpSpPr>
              <a:grpSpLocks/>
            </p:cNvGrpSpPr>
            <p:nvPr/>
          </p:nvGrpSpPr>
          <p:grpSpPr bwMode="auto">
            <a:xfrm flipH="1" flipV="1">
              <a:off x="5174" y="2445"/>
              <a:ext cx="860" cy="203"/>
              <a:chOff x="3370" y="2156"/>
              <a:chExt cx="1030" cy="275"/>
            </a:xfrm>
          </p:grpSpPr>
          <p:sp>
            <p:nvSpPr>
              <p:cNvPr id="46" name="Freeform 70"/>
              <p:cNvSpPr>
                <a:spLocks/>
              </p:cNvSpPr>
              <p:nvPr/>
            </p:nvSpPr>
            <p:spPr bwMode="auto">
              <a:xfrm>
                <a:off x="3370" y="2157"/>
                <a:ext cx="1024" cy="274"/>
              </a:xfrm>
              <a:custGeom>
                <a:avLst/>
                <a:gdLst>
                  <a:gd name="T0" fmla="*/ 14 w 1024"/>
                  <a:gd name="T1" fmla="*/ 268 h 274"/>
                  <a:gd name="T2" fmla="*/ 14 w 1024"/>
                  <a:gd name="T3" fmla="*/ 258 h 274"/>
                  <a:gd name="T4" fmla="*/ 13 w 1024"/>
                  <a:gd name="T5" fmla="*/ 212 h 274"/>
                  <a:gd name="T6" fmla="*/ 14 w 1024"/>
                  <a:gd name="T7" fmla="*/ 187 h 274"/>
                  <a:gd name="T8" fmla="*/ 20 w 1024"/>
                  <a:gd name="T9" fmla="*/ 169 h 274"/>
                  <a:gd name="T10" fmla="*/ 136 w 1024"/>
                  <a:gd name="T11" fmla="*/ 160 h 274"/>
                  <a:gd name="T12" fmla="*/ 265 w 1024"/>
                  <a:gd name="T13" fmla="*/ 126 h 274"/>
                  <a:gd name="T14" fmla="*/ 355 w 1024"/>
                  <a:gd name="T15" fmla="*/ 46 h 274"/>
                  <a:gd name="T16" fmla="*/ 432 w 1024"/>
                  <a:gd name="T17" fmla="*/ 5 h 274"/>
                  <a:gd name="T18" fmla="*/ 518 w 1024"/>
                  <a:gd name="T19" fmla="*/ 15 h 274"/>
                  <a:gd name="T20" fmla="*/ 626 w 1024"/>
                  <a:gd name="T21" fmla="*/ 87 h 274"/>
                  <a:gd name="T22" fmla="*/ 815 w 1024"/>
                  <a:gd name="T23" fmla="*/ 198 h 274"/>
                  <a:gd name="T24" fmla="*/ 896 w 1024"/>
                  <a:gd name="T25" fmla="*/ 240 h 274"/>
                  <a:gd name="T26" fmla="*/ 973 w 1024"/>
                  <a:gd name="T27" fmla="*/ 269 h 274"/>
                  <a:gd name="T28" fmla="*/ 1024 w 1024"/>
                  <a:gd name="T29" fmla="*/ 269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024" h="274">
                    <a:moveTo>
                      <a:pt x="14" y="268"/>
                    </a:moveTo>
                    <a:cubicBezTo>
                      <a:pt x="14" y="266"/>
                      <a:pt x="14" y="267"/>
                      <a:pt x="14" y="258"/>
                    </a:cubicBezTo>
                    <a:cubicBezTo>
                      <a:pt x="14" y="249"/>
                      <a:pt x="13" y="224"/>
                      <a:pt x="13" y="212"/>
                    </a:cubicBezTo>
                    <a:cubicBezTo>
                      <a:pt x="13" y="200"/>
                      <a:pt x="13" y="194"/>
                      <a:pt x="14" y="187"/>
                    </a:cubicBezTo>
                    <a:cubicBezTo>
                      <a:pt x="15" y="180"/>
                      <a:pt x="0" y="173"/>
                      <a:pt x="20" y="169"/>
                    </a:cubicBezTo>
                    <a:cubicBezTo>
                      <a:pt x="41" y="165"/>
                      <a:pt x="95" y="167"/>
                      <a:pt x="136" y="160"/>
                    </a:cubicBezTo>
                    <a:cubicBezTo>
                      <a:pt x="177" y="153"/>
                      <a:pt x="228" y="145"/>
                      <a:pt x="265" y="126"/>
                    </a:cubicBezTo>
                    <a:cubicBezTo>
                      <a:pt x="301" y="107"/>
                      <a:pt x="327" y="66"/>
                      <a:pt x="355" y="46"/>
                    </a:cubicBezTo>
                    <a:cubicBezTo>
                      <a:pt x="383" y="25"/>
                      <a:pt x="405" y="10"/>
                      <a:pt x="432" y="5"/>
                    </a:cubicBezTo>
                    <a:cubicBezTo>
                      <a:pt x="459" y="0"/>
                      <a:pt x="486" y="1"/>
                      <a:pt x="518" y="15"/>
                    </a:cubicBezTo>
                    <a:cubicBezTo>
                      <a:pt x="550" y="29"/>
                      <a:pt x="576" y="57"/>
                      <a:pt x="626" y="87"/>
                    </a:cubicBezTo>
                    <a:cubicBezTo>
                      <a:pt x="676" y="117"/>
                      <a:pt x="770" y="173"/>
                      <a:pt x="815" y="198"/>
                    </a:cubicBezTo>
                    <a:cubicBezTo>
                      <a:pt x="860" y="223"/>
                      <a:pt x="870" y="228"/>
                      <a:pt x="896" y="240"/>
                    </a:cubicBezTo>
                    <a:cubicBezTo>
                      <a:pt x="922" y="252"/>
                      <a:pt x="952" y="264"/>
                      <a:pt x="973" y="269"/>
                    </a:cubicBezTo>
                    <a:cubicBezTo>
                      <a:pt x="994" y="274"/>
                      <a:pt x="1013" y="269"/>
                      <a:pt x="1024" y="269"/>
                    </a:cubicBezTo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71"/>
              <p:cNvSpPr>
                <a:spLocks/>
              </p:cNvSpPr>
              <p:nvPr/>
            </p:nvSpPr>
            <p:spPr bwMode="auto">
              <a:xfrm>
                <a:off x="3382" y="2156"/>
                <a:ext cx="1018" cy="274"/>
              </a:xfrm>
              <a:custGeom>
                <a:avLst/>
                <a:gdLst>
                  <a:gd name="T0" fmla="*/ 0 w 1018"/>
                  <a:gd name="T1" fmla="*/ 161 h 274"/>
                  <a:gd name="T2" fmla="*/ 131 w 1018"/>
                  <a:gd name="T3" fmla="*/ 161 h 274"/>
                  <a:gd name="T4" fmla="*/ 259 w 1018"/>
                  <a:gd name="T5" fmla="*/ 127 h 274"/>
                  <a:gd name="T6" fmla="*/ 349 w 1018"/>
                  <a:gd name="T7" fmla="*/ 47 h 274"/>
                  <a:gd name="T8" fmla="*/ 426 w 1018"/>
                  <a:gd name="T9" fmla="*/ 6 h 274"/>
                  <a:gd name="T10" fmla="*/ 517 w 1018"/>
                  <a:gd name="T11" fmla="*/ 16 h 274"/>
                  <a:gd name="T12" fmla="*/ 626 w 1018"/>
                  <a:gd name="T13" fmla="*/ 100 h 274"/>
                  <a:gd name="T14" fmla="*/ 794 w 1018"/>
                  <a:gd name="T15" fmla="*/ 196 h 274"/>
                  <a:gd name="T16" fmla="*/ 890 w 1018"/>
                  <a:gd name="T17" fmla="*/ 244 h 274"/>
                  <a:gd name="T18" fmla="*/ 967 w 1018"/>
                  <a:gd name="T19" fmla="*/ 270 h 274"/>
                  <a:gd name="T20" fmla="*/ 1018 w 1018"/>
                  <a:gd name="T21" fmla="*/ 270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18" h="274">
                    <a:moveTo>
                      <a:pt x="0" y="161"/>
                    </a:moveTo>
                    <a:cubicBezTo>
                      <a:pt x="21" y="161"/>
                      <a:pt x="88" y="167"/>
                      <a:pt x="131" y="161"/>
                    </a:cubicBezTo>
                    <a:cubicBezTo>
                      <a:pt x="174" y="155"/>
                      <a:pt x="223" y="146"/>
                      <a:pt x="259" y="127"/>
                    </a:cubicBezTo>
                    <a:cubicBezTo>
                      <a:pt x="296" y="108"/>
                      <a:pt x="321" y="67"/>
                      <a:pt x="349" y="47"/>
                    </a:cubicBezTo>
                    <a:cubicBezTo>
                      <a:pt x="377" y="26"/>
                      <a:pt x="399" y="11"/>
                      <a:pt x="426" y="6"/>
                    </a:cubicBezTo>
                    <a:cubicBezTo>
                      <a:pt x="454" y="1"/>
                      <a:pt x="484" y="0"/>
                      <a:pt x="517" y="16"/>
                    </a:cubicBezTo>
                    <a:cubicBezTo>
                      <a:pt x="550" y="32"/>
                      <a:pt x="580" y="70"/>
                      <a:pt x="626" y="100"/>
                    </a:cubicBezTo>
                    <a:cubicBezTo>
                      <a:pt x="672" y="130"/>
                      <a:pt x="750" y="172"/>
                      <a:pt x="794" y="196"/>
                    </a:cubicBezTo>
                    <a:cubicBezTo>
                      <a:pt x="838" y="220"/>
                      <a:pt x="861" y="232"/>
                      <a:pt x="890" y="244"/>
                    </a:cubicBezTo>
                    <a:cubicBezTo>
                      <a:pt x="919" y="256"/>
                      <a:pt x="946" y="266"/>
                      <a:pt x="967" y="270"/>
                    </a:cubicBezTo>
                    <a:cubicBezTo>
                      <a:pt x="988" y="274"/>
                      <a:pt x="1007" y="270"/>
                      <a:pt x="1018" y="27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" name="Rectangle 72"/>
            <p:cNvSpPr>
              <a:spLocks noChangeArrowheads="1"/>
            </p:cNvSpPr>
            <p:nvPr/>
          </p:nvSpPr>
          <p:spPr bwMode="auto">
            <a:xfrm>
              <a:off x="5464" y="2787"/>
              <a:ext cx="4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 b="1" dirty="0">
                  <a:solidFill>
                    <a:srgbClr val="006600"/>
                  </a:solidFill>
                </a:rPr>
                <a:t>A</a:t>
              </a:r>
              <a:r>
                <a:rPr lang="en-US" altLang="en-US" sz="2000" b="1" baseline="-25000" dirty="0">
                  <a:solidFill>
                    <a:srgbClr val="006600"/>
                  </a:solidFill>
                  <a:sym typeface="Symbol" pitchFamily="18" charset="2"/>
                </a:rPr>
                <a:t> </a:t>
              </a:r>
              <a:r>
                <a:rPr lang="en-US" altLang="en-US" sz="2000" b="1" baseline="-25000" dirty="0" err="1">
                  <a:solidFill>
                    <a:srgbClr val="006600"/>
                  </a:solidFill>
                  <a:sym typeface="Symbol" pitchFamily="18" charset="2"/>
                </a:rPr>
                <a:t>th,D</a:t>
              </a:r>
              <a:endParaRPr lang="en-US" altLang="en-US" sz="2000" b="1" baseline="-25000" dirty="0">
                <a:solidFill>
                  <a:srgbClr val="006600"/>
                </a:solidFill>
                <a:sym typeface="Symbol" pitchFamily="18" charset="2"/>
              </a:endParaRPr>
            </a:p>
          </p:txBody>
        </p:sp>
        <p:sp>
          <p:nvSpPr>
            <p:cNvPr id="43" name="Rectangle 73"/>
            <p:cNvSpPr>
              <a:spLocks noChangeArrowheads="1"/>
            </p:cNvSpPr>
            <p:nvPr/>
          </p:nvSpPr>
          <p:spPr bwMode="auto">
            <a:xfrm>
              <a:off x="5758" y="2615"/>
              <a:ext cx="2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000"/>
                <a:t>&lt;1</a:t>
              </a:r>
            </a:p>
          </p:txBody>
        </p:sp>
        <p:sp>
          <p:nvSpPr>
            <p:cNvPr id="44" name="Rectangle 74"/>
            <p:cNvSpPr>
              <a:spLocks noChangeArrowheads="1"/>
            </p:cNvSpPr>
            <p:nvPr/>
          </p:nvSpPr>
          <p:spPr bwMode="auto">
            <a:xfrm>
              <a:off x="5190" y="2616"/>
              <a:ext cx="42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/>
                <a:t>M&gt;1</a:t>
              </a:r>
            </a:p>
          </p:txBody>
        </p:sp>
        <p:sp>
          <p:nvSpPr>
            <p:cNvPr id="45" name="Line 76"/>
            <p:cNvSpPr>
              <a:spLocks noChangeShapeType="1"/>
            </p:cNvSpPr>
            <p:nvPr/>
          </p:nvSpPr>
          <p:spPr bwMode="auto">
            <a:xfrm>
              <a:off x="5651" y="2655"/>
              <a:ext cx="0" cy="160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8980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19845</TotalTime>
  <Words>681</Words>
  <Application>Microsoft Macintosh PowerPoint</Application>
  <PresentationFormat>On-screen Show (4:3)</PresentationFormat>
  <Paragraphs>162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Chart</vt:lpstr>
      <vt:lpstr>Equation</vt:lpstr>
      <vt:lpstr>Starting Problem</vt:lpstr>
      <vt:lpstr>Supersonic Windtunnels</vt:lpstr>
      <vt:lpstr>Starting Problem</vt:lpstr>
      <vt:lpstr>Starting Shock</vt:lpstr>
      <vt:lpstr>Swallowing Shock</vt:lpstr>
      <vt:lpstr>Operating Conditions</vt:lpstr>
      <vt:lpstr>Example: Windtunnel Design</vt:lpstr>
      <vt:lpstr>Solution: Windtunnel Design</vt:lpstr>
      <vt:lpstr>Solution: Windtunnel Design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Microsoft Office User</cp:lastModifiedBy>
  <cp:revision>562</cp:revision>
  <cp:lastPrinted>2019-03-01T21:04:03Z</cp:lastPrinted>
  <dcterms:created xsi:type="dcterms:W3CDTF">2006-08-16T00:00:00Z</dcterms:created>
  <dcterms:modified xsi:type="dcterms:W3CDTF">2019-03-01T21:04:19Z</dcterms:modified>
</cp:coreProperties>
</file>